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86" r:id="rId3"/>
    <p:sldId id="283" r:id="rId4"/>
    <p:sldId id="278" r:id="rId5"/>
    <p:sldId id="279" r:id="rId6"/>
    <p:sldId id="280" r:id="rId7"/>
    <p:sldId id="302" r:id="rId8"/>
    <p:sldId id="273" r:id="rId9"/>
    <p:sldId id="289" r:id="rId10"/>
    <p:sldId id="274" r:id="rId11"/>
    <p:sldId id="275" r:id="rId12"/>
    <p:sldId id="276" r:id="rId13"/>
    <p:sldId id="277" r:id="rId14"/>
    <p:sldId id="297" r:id="rId15"/>
    <p:sldId id="300" r:id="rId16"/>
    <p:sldId id="272" r:id="rId17"/>
    <p:sldId id="259" r:id="rId18"/>
    <p:sldId id="260" r:id="rId19"/>
    <p:sldId id="262" r:id="rId20"/>
    <p:sldId id="264" r:id="rId21"/>
    <p:sldId id="265" r:id="rId22"/>
    <p:sldId id="290" r:id="rId23"/>
    <p:sldId id="291" r:id="rId24"/>
    <p:sldId id="292" r:id="rId25"/>
    <p:sldId id="293" r:id="rId26"/>
    <p:sldId id="295" r:id="rId27"/>
    <p:sldId id="296" r:id="rId28"/>
    <p:sldId id="269" r:id="rId29"/>
    <p:sldId id="301" r:id="rId30"/>
    <p:sldId id="304" r:id="rId31"/>
    <p:sldId id="305"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p:cViewPr>
        <p:scale>
          <a:sx n="74" d="100"/>
          <a:sy n="74" d="100"/>
        </p:scale>
        <p:origin x="-19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3</c:v>
                </c:pt>
                <c:pt idx="1">
                  <c:v>2</c:v>
                </c:pt>
                <c:pt idx="2">
                  <c:v>0</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1</c:v>
                </c:pt>
                <c:pt idx="1">
                  <c:v>4</c:v>
                </c:pt>
                <c:pt idx="2">
                  <c:v>0</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7</c:v>
                </c:pt>
                <c:pt idx="1">
                  <c:v>1</c:v>
                </c:pt>
                <c:pt idx="2">
                  <c:v>1</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4</c:v>
                </c:pt>
                <c:pt idx="1">
                  <c:v>4</c:v>
                </c:pt>
                <c:pt idx="2">
                  <c:v>1</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5</c:v>
                </c:pt>
                <c:pt idx="1">
                  <c:v>3</c:v>
                </c:pt>
                <c:pt idx="2">
                  <c:v>1</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7</c:v>
                </c:pt>
                <c:pt idx="1">
                  <c:v>0</c:v>
                </c:pt>
                <c:pt idx="2">
                  <c:v>1</c:v>
                </c:pt>
                <c:pt idx="3">
                  <c:v>1</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Sheet1!$A$2:$A$6</c:f>
              <c:strCache>
                <c:ptCount val="5"/>
                <c:pt idx="0">
                  <c:v>strongly agree</c:v>
                </c:pt>
                <c:pt idx="1">
                  <c:v>agree</c:v>
                </c:pt>
                <c:pt idx="2">
                  <c:v>neutral</c:v>
                </c:pt>
                <c:pt idx="3">
                  <c:v>disagree</c:v>
                </c:pt>
                <c:pt idx="4">
                  <c:v>strongly disagree</c:v>
                </c:pt>
              </c:strCache>
            </c:strRef>
          </c:cat>
          <c:val>
            <c:numRef>
              <c:f>Sheet1!$B$2:$B$6</c:f>
              <c:numCache>
                <c:formatCode>General</c:formatCode>
                <c:ptCount val="5"/>
                <c:pt idx="0">
                  <c:v>5</c:v>
                </c:pt>
                <c:pt idx="1">
                  <c:v>3</c:v>
                </c:pt>
                <c:pt idx="2">
                  <c:v>0</c:v>
                </c:pt>
                <c:pt idx="3">
                  <c:v>1</c:v>
                </c:pt>
                <c:pt idx="4">
                  <c:v>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85183E4-4F30-4480-9EEB-BF786A2460A0}" type="datetimeFigureOut">
              <a:rPr lang="en-GB" smtClean="0"/>
              <a:t>17/07/2014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F1CBBDB-C44A-4A6E-821B-1157F1B4CFC9}" type="slidenum">
              <a:rPr lang="en-GB" smtClean="0"/>
              <a:t>‹#›</a:t>
            </a:fld>
            <a:endParaRPr lang="en-GB"/>
          </a:p>
        </p:txBody>
      </p:sp>
    </p:spTree>
    <p:extLst>
      <p:ext uri="{BB962C8B-B14F-4D97-AF65-F5344CB8AC3E}">
        <p14:creationId xmlns:p14="http://schemas.microsoft.com/office/powerpoint/2010/main" val="295162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218209-8F17-4ECD-81B0-4F73F6B76D36}"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328425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218209-8F17-4ECD-81B0-4F73F6B76D36}"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9773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218209-8F17-4ECD-81B0-4F73F6B76D36}"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358467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218209-8F17-4ECD-81B0-4F73F6B76D36}"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37461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18209-8F17-4ECD-81B0-4F73F6B76D36}" type="datetimeFigureOut">
              <a:rPr lang="en-GB" smtClean="0"/>
              <a:t>17/07/2014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81752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218209-8F17-4ECD-81B0-4F73F6B76D36}"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262509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218209-8F17-4ECD-81B0-4F73F6B76D36}" type="datetimeFigureOut">
              <a:rPr lang="en-GB" smtClean="0"/>
              <a:t>17/07/2014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123529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218209-8F17-4ECD-81B0-4F73F6B76D36}" type="datetimeFigureOut">
              <a:rPr lang="en-GB" smtClean="0"/>
              <a:t>17/07/2014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395033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18209-8F17-4ECD-81B0-4F73F6B76D36}" type="datetimeFigureOut">
              <a:rPr lang="en-GB" smtClean="0"/>
              <a:t>17/07/2014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216291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18209-8F17-4ECD-81B0-4F73F6B76D36}"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40936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18209-8F17-4ECD-81B0-4F73F6B76D36}" type="datetimeFigureOut">
              <a:rPr lang="en-GB" smtClean="0"/>
              <a:t>17/07/2014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E0B68-6835-4119-BC3E-7DC067C0F920}" type="slidenum">
              <a:rPr lang="en-GB" smtClean="0"/>
              <a:t>‹#›</a:t>
            </a:fld>
            <a:endParaRPr lang="en-GB"/>
          </a:p>
        </p:txBody>
      </p:sp>
    </p:spTree>
    <p:extLst>
      <p:ext uri="{BB962C8B-B14F-4D97-AF65-F5344CB8AC3E}">
        <p14:creationId xmlns:p14="http://schemas.microsoft.com/office/powerpoint/2010/main" val="133627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18209-8F17-4ECD-81B0-4F73F6B76D36}" type="datetimeFigureOut">
              <a:rPr lang="en-GB" smtClean="0"/>
              <a:t>17/07/2014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E0B68-6835-4119-BC3E-7DC067C0F920}" type="slidenum">
              <a:rPr lang="en-GB" smtClean="0"/>
              <a:t>‹#›</a:t>
            </a:fld>
            <a:endParaRPr lang="en-GB"/>
          </a:p>
        </p:txBody>
      </p:sp>
    </p:spTree>
    <p:extLst>
      <p:ext uri="{BB962C8B-B14F-4D97-AF65-F5344CB8AC3E}">
        <p14:creationId xmlns:p14="http://schemas.microsoft.com/office/powerpoint/2010/main" val="150648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Arial Rounded MT Bold" pitchFamily="34" charset="0"/>
              </a:rPr>
              <a:t>The Language Learning Advisor Scheme</a:t>
            </a:r>
            <a:endParaRPr lang="en-GB" b="1" dirty="0">
              <a:latin typeface="Arial Rounded MT Bold" pitchFamily="34" charset="0"/>
            </a:endParaRPr>
          </a:p>
        </p:txBody>
      </p:sp>
      <p:sp>
        <p:nvSpPr>
          <p:cNvPr id="3" name="Subtitle 2"/>
          <p:cNvSpPr>
            <a:spLocks noGrp="1"/>
          </p:cNvSpPr>
          <p:nvPr>
            <p:ph type="subTitle" idx="1"/>
          </p:nvPr>
        </p:nvSpPr>
        <p:spPr/>
        <p:txBody>
          <a:bodyPr>
            <a:normAutofit/>
          </a:bodyPr>
          <a:lstStyle/>
          <a:p>
            <a:r>
              <a:rPr lang="en-GB" sz="2800" b="1" i="1" dirty="0" smtClean="0">
                <a:solidFill>
                  <a:schemeClr val="tx1"/>
                </a:solidFill>
              </a:rPr>
              <a:t>Alison  Fenner, 2014</a:t>
            </a:r>
          </a:p>
          <a:p>
            <a:r>
              <a:rPr lang="en-GB" sz="2800" b="1" i="1" dirty="0" smtClean="0">
                <a:solidFill>
                  <a:schemeClr val="tx1"/>
                </a:solidFill>
              </a:rPr>
              <a:t>Institution Wide Language Programme</a:t>
            </a:r>
          </a:p>
          <a:p>
            <a:r>
              <a:rPr lang="en-GB" sz="2800" b="1" i="1" dirty="0" smtClean="0">
                <a:solidFill>
                  <a:schemeClr val="tx1"/>
                </a:solidFill>
              </a:rPr>
              <a:t>University of Reading</a:t>
            </a:r>
            <a:endParaRPr lang="en-GB" sz="2800" b="1" i="1" dirty="0">
              <a:solidFill>
                <a:schemeClr val="tx1"/>
              </a:solidFill>
            </a:endParaRPr>
          </a:p>
        </p:txBody>
      </p:sp>
    </p:spTree>
    <p:extLst>
      <p:ext uri="{BB962C8B-B14F-4D97-AF65-F5344CB8AC3E}">
        <p14:creationId xmlns:p14="http://schemas.microsoft.com/office/powerpoint/2010/main" val="554469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728191"/>
          </a:xfrm>
        </p:spPr>
        <p:txBody>
          <a:bodyPr>
            <a:normAutofit/>
          </a:bodyPr>
          <a:lstStyle/>
          <a:p>
            <a:r>
              <a:rPr lang="en-GB" sz="3600" dirty="0" smtClean="0">
                <a:solidFill>
                  <a:srgbClr val="0070C0"/>
                </a:solidFill>
              </a:rPr>
              <a:t>What did you gain from your participation in the scheme?</a:t>
            </a:r>
            <a:endParaRPr lang="en-GB" sz="3600" dirty="0">
              <a:solidFill>
                <a:srgbClr val="0070C0"/>
              </a:solidFill>
            </a:endParaRPr>
          </a:p>
        </p:txBody>
      </p:sp>
      <p:sp>
        <p:nvSpPr>
          <p:cNvPr id="3" name="Subtitle 2"/>
          <p:cNvSpPr>
            <a:spLocks noGrp="1"/>
          </p:cNvSpPr>
          <p:nvPr>
            <p:ph type="subTitle" idx="1"/>
          </p:nvPr>
        </p:nvSpPr>
        <p:spPr>
          <a:xfrm>
            <a:off x="755576" y="2144994"/>
            <a:ext cx="7704856" cy="3493806"/>
          </a:xfrm>
        </p:spPr>
        <p:txBody>
          <a:bodyPr>
            <a:normAutofit fontScale="92500"/>
          </a:bodyPr>
          <a:lstStyle/>
          <a:p>
            <a:pPr marL="457200" indent="-457200" algn="l">
              <a:buFont typeface="Arial" pitchFamily="34" charset="0"/>
              <a:buChar char="•"/>
            </a:pPr>
            <a:r>
              <a:rPr lang="en-GB" sz="2400" dirty="0" smtClean="0">
                <a:solidFill>
                  <a:schemeClr val="tx1"/>
                </a:solidFill>
              </a:rPr>
              <a:t>Participating in the scheme was an extremely rewarding experience. </a:t>
            </a:r>
          </a:p>
          <a:p>
            <a:pPr marL="457200" indent="-457200" algn="l">
              <a:buFont typeface="Arial" pitchFamily="34" charset="0"/>
              <a:buChar char="•"/>
            </a:pPr>
            <a:r>
              <a:rPr lang="en-GB" sz="2400" dirty="0" smtClean="0">
                <a:solidFill>
                  <a:schemeClr val="tx1"/>
                </a:solidFill>
              </a:rPr>
              <a:t>I enjoyed the interpersonal nature of the work and having the opportunity to share the knowledge of language learning processes I have gathered in recent years. </a:t>
            </a:r>
          </a:p>
          <a:p>
            <a:pPr marL="457200" indent="-457200" algn="l">
              <a:buFont typeface="Arial" pitchFamily="34" charset="0"/>
              <a:buChar char="•"/>
            </a:pPr>
            <a:r>
              <a:rPr lang="en-GB" sz="2400" dirty="0" smtClean="0">
                <a:solidFill>
                  <a:schemeClr val="tx1"/>
                </a:solidFill>
              </a:rPr>
              <a:t>It was very motivating to see how positively students responded to the sessions and began to take responsibility for their own language learning. </a:t>
            </a:r>
          </a:p>
          <a:p>
            <a:pPr algn="l"/>
            <a:r>
              <a:rPr lang="en-GB" sz="2400" i="1" dirty="0">
                <a:solidFill>
                  <a:schemeClr val="tx1"/>
                </a:solidFill>
              </a:rPr>
              <a:t> </a:t>
            </a:r>
            <a:r>
              <a:rPr lang="en-GB" sz="2400" i="1" dirty="0" smtClean="0">
                <a:solidFill>
                  <a:schemeClr val="tx1"/>
                </a:solidFill>
              </a:rPr>
              <a:t>      (W.S.)</a:t>
            </a:r>
          </a:p>
        </p:txBody>
      </p:sp>
    </p:spTree>
    <p:extLst>
      <p:ext uri="{BB962C8B-B14F-4D97-AF65-F5344CB8AC3E}">
        <p14:creationId xmlns:p14="http://schemas.microsoft.com/office/powerpoint/2010/main" val="138716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88031"/>
          </a:xfrm>
        </p:spPr>
        <p:txBody>
          <a:bodyPr>
            <a:normAutofit fontScale="90000"/>
          </a:bodyPr>
          <a:lstStyle/>
          <a:p>
            <a:endParaRPr lang="en-GB"/>
          </a:p>
        </p:txBody>
      </p:sp>
      <p:sp>
        <p:nvSpPr>
          <p:cNvPr id="3" name="Subtitle 2"/>
          <p:cNvSpPr>
            <a:spLocks noGrp="1"/>
          </p:cNvSpPr>
          <p:nvPr>
            <p:ph type="subTitle" idx="1"/>
          </p:nvPr>
        </p:nvSpPr>
        <p:spPr>
          <a:xfrm>
            <a:off x="1371600" y="1052736"/>
            <a:ext cx="6400800" cy="4586064"/>
          </a:xfrm>
        </p:spPr>
        <p:txBody>
          <a:bodyPr>
            <a:normAutofit lnSpcReduction="10000"/>
          </a:bodyPr>
          <a:lstStyle/>
          <a:p>
            <a:pPr marL="457200" indent="-457200" algn="l">
              <a:buFont typeface="Arial" pitchFamily="34" charset="0"/>
              <a:buChar char="•"/>
            </a:pPr>
            <a:r>
              <a:rPr lang="en-GB" sz="2400" dirty="0">
                <a:solidFill>
                  <a:schemeClr val="tx1"/>
                </a:solidFill>
              </a:rPr>
              <a:t>I have learnt a lot about myself and that I have many more ideas than I originally thought. I have also learned things from the students themselves, for example [X]. She had some interesting approaches to language learning as she is very visual. </a:t>
            </a:r>
            <a:r>
              <a:rPr lang="en-GB" sz="2400" i="1" dirty="0">
                <a:solidFill>
                  <a:schemeClr val="tx1"/>
                </a:solidFill>
              </a:rPr>
              <a:t>(K.S</a:t>
            </a:r>
            <a:r>
              <a:rPr lang="en-GB" sz="2400" i="1" dirty="0" smtClean="0">
                <a:solidFill>
                  <a:schemeClr val="tx1"/>
                </a:solidFill>
              </a:rPr>
              <a:t>.)</a:t>
            </a:r>
          </a:p>
          <a:p>
            <a:pPr marL="457200" indent="-457200" algn="l">
              <a:buFont typeface="Arial" pitchFamily="34" charset="0"/>
              <a:buChar char="•"/>
            </a:pPr>
            <a:r>
              <a:rPr lang="en-GB" sz="2400" dirty="0" smtClean="0">
                <a:solidFill>
                  <a:schemeClr val="tx1"/>
                </a:solidFill>
              </a:rPr>
              <a:t>It was good from a personal confidence point of view to be able to meet up with and advise other students. </a:t>
            </a:r>
            <a:r>
              <a:rPr lang="en-GB" sz="2400" i="1" dirty="0" smtClean="0">
                <a:solidFill>
                  <a:schemeClr val="tx1"/>
                </a:solidFill>
              </a:rPr>
              <a:t>(F.C.)</a:t>
            </a:r>
          </a:p>
          <a:p>
            <a:pPr marL="457200" indent="-457200" algn="l">
              <a:buFont typeface="Arial" pitchFamily="34" charset="0"/>
              <a:buChar char="•"/>
            </a:pPr>
            <a:r>
              <a:rPr lang="en-GB" sz="2400" dirty="0" smtClean="0">
                <a:solidFill>
                  <a:schemeClr val="tx1"/>
                </a:solidFill>
              </a:rPr>
              <a:t>I would definitely participate in the scheme again, as it really did help me to find out how I personally learn material the best. </a:t>
            </a:r>
            <a:r>
              <a:rPr lang="en-GB" sz="2400" i="1" dirty="0" smtClean="0">
                <a:solidFill>
                  <a:schemeClr val="tx1"/>
                </a:solidFill>
              </a:rPr>
              <a:t>(E.H.)</a:t>
            </a:r>
            <a:endParaRPr lang="en-GB" sz="2400" dirty="0">
              <a:solidFill>
                <a:schemeClr val="tx1"/>
              </a:solidFill>
            </a:endParaRPr>
          </a:p>
          <a:p>
            <a:pPr marL="457200" indent="-457200" algn="l">
              <a:buFont typeface="Arial" pitchFamily="34" charset="0"/>
              <a:buChar char="•"/>
            </a:pPr>
            <a:endParaRPr lang="en-GB" sz="2400" dirty="0"/>
          </a:p>
        </p:txBody>
      </p:sp>
    </p:spTree>
    <p:extLst>
      <p:ext uri="{BB962C8B-B14F-4D97-AF65-F5344CB8AC3E}">
        <p14:creationId xmlns:p14="http://schemas.microsoft.com/office/powerpoint/2010/main" val="306859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440159"/>
          </a:xfrm>
        </p:spPr>
        <p:txBody>
          <a:bodyPr>
            <a:normAutofit/>
          </a:bodyPr>
          <a:lstStyle/>
          <a:p>
            <a:r>
              <a:rPr lang="en-GB" sz="3200" dirty="0" smtClean="0">
                <a:solidFill>
                  <a:srgbClr val="0070C0"/>
                </a:solidFill>
              </a:rPr>
              <a:t>What did your students gain, in your view?</a:t>
            </a:r>
            <a:endParaRPr lang="en-GB" sz="3200" dirty="0">
              <a:solidFill>
                <a:srgbClr val="0070C0"/>
              </a:solidFill>
            </a:endParaRPr>
          </a:p>
        </p:txBody>
      </p:sp>
      <p:sp>
        <p:nvSpPr>
          <p:cNvPr id="3" name="Subtitle 2"/>
          <p:cNvSpPr>
            <a:spLocks noGrp="1"/>
          </p:cNvSpPr>
          <p:nvPr>
            <p:ph type="subTitle" idx="1"/>
          </p:nvPr>
        </p:nvSpPr>
        <p:spPr>
          <a:xfrm>
            <a:off x="827584" y="1844824"/>
            <a:ext cx="7632848" cy="3793976"/>
          </a:xfrm>
        </p:spPr>
        <p:txBody>
          <a:bodyPr>
            <a:normAutofit fontScale="92500" lnSpcReduction="20000"/>
          </a:bodyPr>
          <a:lstStyle/>
          <a:p>
            <a:pPr marL="342900" indent="-342900" algn="l">
              <a:buFont typeface="Arial" pitchFamily="34" charset="0"/>
              <a:buChar char="•"/>
            </a:pPr>
            <a:r>
              <a:rPr lang="en-GB" sz="2400" dirty="0" smtClean="0">
                <a:solidFill>
                  <a:schemeClr val="tx1"/>
                </a:solidFill>
              </a:rPr>
              <a:t>Students seemed to gain confidence in their abilities and find strategies to help themselves feel more comfortable in using their languages. </a:t>
            </a:r>
          </a:p>
          <a:p>
            <a:pPr marL="342900" indent="-342900" algn="l">
              <a:buFont typeface="Arial" pitchFamily="34" charset="0"/>
              <a:buChar char="•"/>
            </a:pPr>
            <a:r>
              <a:rPr lang="en-GB" sz="2400" dirty="0" smtClean="0">
                <a:solidFill>
                  <a:schemeClr val="tx1"/>
                </a:solidFill>
              </a:rPr>
              <a:t>Several students reported that they subsequently felt better equipped to interact with their classmates in the target language. </a:t>
            </a:r>
          </a:p>
          <a:p>
            <a:pPr marL="342900" indent="-342900" algn="l">
              <a:buFont typeface="Arial" pitchFamily="34" charset="0"/>
              <a:buChar char="•"/>
            </a:pPr>
            <a:r>
              <a:rPr lang="en-GB" sz="2400" dirty="0" smtClean="0">
                <a:solidFill>
                  <a:schemeClr val="tx1"/>
                </a:solidFill>
              </a:rPr>
              <a:t>Students were motivated to seek additional resources to help themselves. </a:t>
            </a:r>
          </a:p>
          <a:p>
            <a:pPr marL="342900" indent="-342900" algn="l">
              <a:buFont typeface="Arial" pitchFamily="34" charset="0"/>
              <a:buChar char="•"/>
            </a:pPr>
            <a:r>
              <a:rPr lang="en-GB" sz="2400" dirty="0" smtClean="0">
                <a:solidFill>
                  <a:schemeClr val="tx1"/>
                </a:solidFill>
              </a:rPr>
              <a:t>Students benefited from having a regular LLA appointment as a concrete ‘reminder’, encouraging them to build in extra time for additional language learning activities.</a:t>
            </a:r>
            <a:r>
              <a:rPr lang="en-GB" sz="2400" i="1" dirty="0" smtClean="0">
                <a:solidFill>
                  <a:schemeClr val="tx1"/>
                </a:solidFill>
              </a:rPr>
              <a:t> </a:t>
            </a:r>
          </a:p>
          <a:p>
            <a:pPr algn="l"/>
            <a:r>
              <a:rPr lang="en-GB" sz="2400" i="1" dirty="0">
                <a:solidFill>
                  <a:schemeClr val="tx1"/>
                </a:solidFill>
              </a:rPr>
              <a:t> </a:t>
            </a:r>
            <a:r>
              <a:rPr lang="en-GB" sz="2400" i="1" dirty="0" smtClean="0">
                <a:solidFill>
                  <a:schemeClr val="tx1"/>
                </a:solidFill>
              </a:rPr>
              <a:t>     (W.S.)</a:t>
            </a:r>
            <a:endParaRPr lang="en-GB" sz="2400" dirty="0">
              <a:solidFill>
                <a:schemeClr val="tx1"/>
              </a:solidFill>
            </a:endParaRPr>
          </a:p>
        </p:txBody>
      </p:sp>
    </p:spTree>
    <p:extLst>
      <p:ext uri="{BB962C8B-B14F-4D97-AF65-F5344CB8AC3E}">
        <p14:creationId xmlns:p14="http://schemas.microsoft.com/office/powerpoint/2010/main" val="141821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288031"/>
          </a:xfrm>
        </p:spPr>
        <p:txBody>
          <a:bodyPr>
            <a:normAutofit fontScale="90000"/>
          </a:bodyPr>
          <a:lstStyle/>
          <a:p>
            <a:endParaRPr lang="en-GB" dirty="0"/>
          </a:p>
        </p:txBody>
      </p:sp>
      <p:sp>
        <p:nvSpPr>
          <p:cNvPr id="3" name="Subtitle 2"/>
          <p:cNvSpPr>
            <a:spLocks noGrp="1"/>
          </p:cNvSpPr>
          <p:nvPr>
            <p:ph type="subTitle" idx="1"/>
          </p:nvPr>
        </p:nvSpPr>
        <p:spPr>
          <a:xfrm>
            <a:off x="827584" y="1196752"/>
            <a:ext cx="7192888" cy="4488904"/>
          </a:xfrm>
        </p:spPr>
        <p:txBody>
          <a:bodyPr>
            <a:normAutofit fontScale="92500" lnSpcReduction="10000"/>
          </a:bodyPr>
          <a:lstStyle/>
          <a:p>
            <a:pPr marL="342900" indent="-342900" algn="l">
              <a:buFont typeface="Arial" pitchFamily="34" charset="0"/>
              <a:buChar char="•"/>
            </a:pPr>
            <a:r>
              <a:rPr lang="en-GB" sz="2800" dirty="0" smtClean="0">
                <a:solidFill>
                  <a:schemeClr val="tx1"/>
                </a:solidFill>
              </a:rPr>
              <a:t>I feel that my students really gained valuable language learning techniques from both me and the hand-outs…..quite often, they just needed some guidance, and a push in the right direction. </a:t>
            </a:r>
            <a:r>
              <a:rPr lang="en-GB" sz="2800" i="1" dirty="0" smtClean="0">
                <a:solidFill>
                  <a:schemeClr val="tx1"/>
                </a:solidFill>
              </a:rPr>
              <a:t>(E.H.)</a:t>
            </a:r>
          </a:p>
          <a:p>
            <a:pPr marL="342900" indent="-342900" algn="l">
              <a:buFont typeface="Arial" pitchFamily="34" charset="0"/>
              <a:buChar char="•"/>
            </a:pPr>
            <a:r>
              <a:rPr lang="en-GB" sz="2800" dirty="0" smtClean="0">
                <a:solidFill>
                  <a:schemeClr val="tx1"/>
                </a:solidFill>
              </a:rPr>
              <a:t>Perseverance, not to doubt themselves and their abilities. Making mistakes is norm</a:t>
            </a:r>
            <a:r>
              <a:rPr lang="en-GB" sz="2800" dirty="0">
                <a:solidFill>
                  <a:schemeClr val="tx1"/>
                </a:solidFill>
              </a:rPr>
              <a:t>a</a:t>
            </a:r>
            <a:r>
              <a:rPr lang="en-GB" sz="2800" dirty="0" smtClean="0">
                <a:solidFill>
                  <a:schemeClr val="tx1"/>
                </a:solidFill>
              </a:rPr>
              <a:t>l</a:t>
            </a:r>
            <a:r>
              <a:rPr lang="en-GB" sz="2400" dirty="0" smtClean="0">
                <a:solidFill>
                  <a:schemeClr val="tx1"/>
                </a:solidFill>
              </a:rPr>
              <a:t>. </a:t>
            </a:r>
            <a:r>
              <a:rPr lang="en-GB" sz="2400" i="1" dirty="0" smtClean="0">
                <a:solidFill>
                  <a:schemeClr val="tx1"/>
                </a:solidFill>
              </a:rPr>
              <a:t>(K.S.)</a:t>
            </a:r>
          </a:p>
          <a:p>
            <a:pPr marL="342900" indent="-342900" algn="l">
              <a:buFont typeface="Arial" pitchFamily="34" charset="0"/>
              <a:buChar char="•"/>
            </a:pPr>
            <a:r>
              <a:rPr lang="en-GB" sz="2800" dirty="0" smtClean="0">
                <a:solidFill>
                  <a:schemeClr val="tx1"/>
                </a:solidFill>
              </a:rPr>
              <a:t>Learn to work more effectively on their own, better time management. </a:t>
            </a:r>
            <a:r>
              <a:rPr lang="en-GB" sz="2800" i="1" dirty="0" smtClean="0">
                <a:solidFill>
                  <a:schemeClr val="tx1"/>
                </a:solidFill>
              </a:rPr>
              <a:t>(B.B.)</a:t>
            </a:r>
          </a:p>
          <a:p>
            <a:pPr marL="342900" indent="-342900" algn="l">
              <a:buFont typeface="Arial" pitchFamily="34" charset="0"/>
              <a:buChar char="•"/>
            </a:pPr>
            <a:r>
              <a:rPr lang="en-GB" sz="2800" dirty="0">
                <a:solidFill>
                  <a:schemeClr val="tx1"/>
                </a:solidFill>
              </a:rPr>
              <a:t>A relationship where there are no such things as ‘stupid questions’. </a:t>
            </a:r>
            <a:r>
              <a:rPr lang="en-GB" sz="2800" i="1" dirty="0">
                <a:solidFill>
                  <a:schemeClr val="tx1"/>
                </a:solidFill>
              </a:rPr>
              <a:t>(C.M.)</a:t>
            </a:r>
          </a:p>
          <a:p>
            <a:pPr marL="342900" indent="-342900" algn="l">
              <a:buFont typeface="Arial" pitchFamily="34" charset="0"/>
              <a:buChar char="•"/>
            </a:pPr>
            <a:endParaRPr lang="en-GB" sz="2800" dirty="0">
              <a:solidFill>
                <a:schemeClr val="tx1"/>
              </a:solidFill>
            </a:endParaRPr>
          </a:p>
        </p:txBody>
      </p:sp>
    </p:spTree>
    <p:extLst>
      <p:ext uri="{BB962C8B-B14F-4D97-AF65-F5344CB8AC3E}">
        <p14:creationId xmlns:p14="http://schemas.microsoft.com/office/powerpoint/2010/main" val="3145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080119"/>
          </a:xfrm>
        </p:spPr>
        <p:txBody>
          <a:bodyPr>
            <a:normAutofit/>
          </a:bodyPr>
          <a:lstStyle/>
          <a:p>
            <a:r>
              <a:rPr lang="en-GB" sz="3200" b="1" dirty="0">
                <a:solidFill>
                  <a:schemeClr val="accent1"/>
                </a:solidFill>
              </a:rPr>
              <a:t>I found being an LLA a rewarding experience</a:t>
            </a:r>
            <a:endParaRPr lang="en-GB" sz="3200" dirty="0"/>
          </a:p>
        </p:txBody>
      </p:sp>
      <p:sp>
        <p:nvSpPr>
          <p:cNvPr id="3" name="Subtitle 2"/>
          <p:cNvSpPr>
            <a:spLocks noGrp="1"/>
          </p:cNvSpPr>
          <p:nvPr>
            <p:ph type="subTitle" idx="1"/>
          </p:nvPr>
        </p:nvSpPr>
        <p:spPr>
          <a:xfrm>
            <a:off x="1371600" y="1700808"/>
            <a:ext cx="6400800" cy="3937992"/>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864429549"/>
              </p:ext>
            </p:extLst>
          </p:nvPr>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314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r>
              <a:rPr lang="en-GB" sz="3200" b="1" dirty="0" smtClean="0">
                <a:solidFill>
                  <a:schemeClr val="tx2"/>
                </a:solidFill>
              </a:rPr>
              <a:t>Being an LLA has been a useful addition to my c.v. and has enhanced my employability</a:t>
            </a:r>
            <a:endParaRPr lang="en-GB" sz="3200" b="1" dirty="0">
              <a:solidFill>
                <a:schemeClr val="tx2"/>
              </a:solidFill>
            </a:endParaRPr>
          </a:p>
        </p:txBody>
      </p:sp>
      <p:sp>
        <p:nvSpPr>
          <p:cNvPr id="3" name="Subtitle 2"/>
          <p:cNvSpPr>
            <a:spLocks noGrp="1"/>
          </p:cNvSpPr>
          <p:nvPr>
            <p:ph type="subTitle" idx="1"/>
          </p:nvPr>
        </p:nvSpPr>
        <p:spPr>
          <a:xfrm>
            <a:off x="1371600" y="2276872"/>
            <a:ext cx="6400800" cy="3361928"/>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2124950340"/>
              </p:ext>
            </p:extLst>
          </p:nvPr>
        </p:nvGraphicFramePr>
        <p:xfrm>
          <a:off x="1475656" y="213285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5499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C00000"/>
                </a:solidFill>
              </a:rPr>
              <a:t>Student response</a:t>
            </a:r>
            <a:endParaRPr lang="en-GB" b="1" dirty="0">
              <a:solidFill>
                <a:srgbClr val="C000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950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224135"/>
          </a:xfrm>
        </p:spPr>
        <p:txBody>
          <a:bodyPr>
            <a:normAutofit/>
          </a:bodyPr>
          <a:lstStyle/>
          <a:p>
            <a:r>
              <a:rPr lang="en-GB" sz="3200" b="1" dirty="0" smtClean="0">
                <a:solidFill>
                  <a:srgbClr val="C00000"/>
                </a:solidFill>
              </a:rPr>
              <a:t>Why did you decide to consult a Language Learning Advisor?</a:t>
            </a:r>
            <a:endParaRPr lang="en-GB" sz="3200" b="1" dirty="0">
              <a:solidFill>
                <a:srgbClr val="C00000"/>
              </a:solidFill>
            </a:endParaRPr>
          </a:p>
        </p:txBody>
      </p:sp>
      <p:sp>
        <p:nvSpPr>
          <p:cNvPr id="3" name="Subtitle 2"/>
          <p:cNvSpPr>
            <a:spLocks noGrp="1"/>
          </p:cNvSpPr>
          <p:nvPr>
            <p:ph type="subTitle" idx="1"/>
          </p:nvPr>
        </p:nvSpPr>
        <p:spPr>
          <a:xfrm>
            <a:off x="683568" y="1916832"/>
            <a:ext cx="7776864" cy="4248472"/>
          </a:xfrm>
        </p:spPr>
        <p:txBody>
          <a:bodyPr>
            <a:normAutofit lnSpcReduction="10000"/>
          </a:bodyPr>
          <a:lstStyle/>
          <a:p>
            <a:pPr marL="342900" indent="-342900" algn="l">
              <a:buFont typeface="Arial" panose="020B0604020202020204" pitchFamily="34" charset="0"/>
              <a:buChar char="•"/>
            </a:pPr>
            <a:r>
              <a:rPr lang="en-GB" sz="2000" dirty="0">
                <a:solidFill>
                  <a:schemeClr val="tx1"/>
                </a:solidFill>
              </a:rPr>
              <a:t> </a:t>
            </a:r>
            <a:r>
              <a:rPr lang="en-GB" sz="2000" dirty="0" smtClean="0">
                <a:solidFill>
                  <a:schemeClr val="tx1"/>
                </a:solidFill>
              </a:rPr>
              <a:t>I </a:t>
            </a:r>
            <a:r>
              <a:rPr lang="en-GB" sz="2000" dirty="0">
                <a:solidFill>
                  <a:schemeClr val="tx1"/>
                </a:solidFill>
              </a:rPr>
              <a:t>always struggle with grammar, and to see how I could </a:t>
            </a:r>
            <a:r>
              <a:rPr lang="en-GB" sz="2000" dirty="0" smtClean="0">
                <a:solidFill>
                  <a:schemeClr val="tx1"/>
                </a:solidFill>
              </a:rPr>
              <a:t>improve </a:t>
            </a:r>
            <a:r>
              <a:rPr lang="en-GB" sz="2000" dirty="0">
                <a:solidFill>
                  <a:schemeClr val="tx1"/>
                </a:solidFill>
              </a:rPr>
              <a:t>my language skills in general.</a:t>
            </a:r>
          </a:p>
          <a:p>
            <a:pPr marL="457200" indent="-457200" algn="l">
              <a:buFont typeface="Arial" pitchFamily="34" charset="0"/>
              <a:buChar char="•"/>
            </a:pPr>
            <a:r>
              <a:rPr lang="en-GB" sz="2000" dirty="0">
                <a:solidFill>
                  <a:schemeClr val="tx1"/>
                </a:solidFill>
              </a:rPr>
              <a:t>Because I was struggling in class with the listening.</a:t>
            </a:r>
          </a:p>
          <a:p>
            <a:pPr marL="457200" indent="-457200" algn="l">
              <a:buFont typeface="Arial" pitchFamily="34" charset="0"/>
              <a:buChar char="•"/>
            </a:pPr>
            <a:r>
              <a:rPr lang="en-GB" sz="2000" dirty="0">
                <a:solidFill>
                  <a:schemeClr val="tx1"/>
                </a:solidFill>
              </a:rPr>
              <a:t>I struggle in class, I didn’t feel I had enough contact teaching time and was doing terrible in exams.</a:t>
            </a:r>
          </a:p>
          <a:p>
            <a:pPr marL="457200" indent="-457200" algn="l">
              <a:buFont typeface="Arial" pitchFamily="34" charset="0"/>
              <a:buChar char="•"/>
            </a:pPr>
            <a:r>
              <a:rPr lang="en-GB" sz="2000" dirty="0">
                <a:solidFill>
                  <a:schemeClr val="tx1"/>
                </a:solidFill>
              </a:rPr>
              <a:t>Struggled with memorising vocab, grammar and applying them to writing, speaking and listening skills.</a:t>
            </a:r>
          </a:p>
          <a:p>
            <a:pPr marL="457200" indent="-457200" algn="l">
              <a:buFont typeface="Arial" pitchFamily="34" charset="0"/>
              <a:buChar char="•"/>
            </a:pPr>
            <a:r>
              <a:rPr lang="en-GB" sz="2000" dirty="0">
                <a:solidFill>
                  <a:schemeClr val="tx1"/>
                </a:solidFill>
              </a:rPr>
              <a:t>To improve my confidence and language skills.</a:t>
            </a:r>
          </a:p>
          <a:p>
            <a:pPr marL="457200" indent="-457200" algn="l">
              <a:buFont typeface="Arial" pitchFamily="34" charset="0"/>
              <a:buChar char="•"/>
            </a:pPr>
            <a:r>
              <a:rPr lang="en-GB" sz="2000" dirty="0">
                <a:solidFill>
                  <a:schemeClr val="tx1"/>
                </a:solidFill>
              </a:rPr>
              <a:t>I thought it would be useful to see if there were any additional methods I could use that would be helpful</a:t>
            </a:r>
            <a:r>
              <a:rPr lang="en-GB" sz="2400" dirty="0" smtClean="0">
                <a:solidFill>
                  <a:schemeClr val="tx1"/>
                </a:solidFill>
              </a:rPr>
              <a:t>.</a:t>
            </a:r>
          </a:p>
          <a:p>
            <a:pPr marL="457200" indent="-457200" algn="l">
              <a:buFont typeface="Arial" pitchFamily="34" charset="0"/>
              <a:buChar char="•"/>
            </a:pPr>
            <a:r>
              <a:rPr lang="en-GB" sz="2000" dirty="0" smtClean="0">
                <a:solidFill>
                  <a:schemeClr val="tx1"/>
                </a:solidFill>
              </a:rPr>
              <a:t>It is quite hard to study alone sometimes, guidance given by my Advisor could act as a check as to whether I am on the right track in my language study.</a:t>
            </a:r>
            <a:endParaRPr lang="en-GB" sz="2000" dirty="0">
              <a:solidFill>
                <a:schemeClr val="tx1"/>
              </a:solidFill>
            </a:endParaRPr>
          </a:p>
          <a:p>
            <a:pPr marL="457200" indent="-457200" algn="l">
              <a:buFont typeface="Arial" pitchFamily="34" charset="0"/>
              <a:buChar char="•"/>
            </a:pPr>
            <a:endParaRPr lang="en-GB" sz="2400" dirty="0">
              <a:solidFill>
                <a:schemeClr val="tx1"/>
              </a:solidFill>
            </a:endParaRPr>
          </a:p>
        </p:txBody>
      </p:sp>
    </p:spTree>
    <p:extLst>
      <p:ext uri="{BB962C8B-B14F-4D97-AF65-F5344CB8AC3E}">
        <p14:creationId xmlns:p14="http://schemas.microsoft.com/office/powerpoint/2010/main" val="23748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368151"/>
          </a:xfrm>
        </p:spPr>
        <p:txBody>
          <a:bodyPr>
            <a:normAutofit/>
          </a:bodyPr>
          <a:lstStyle/>
          <a:p>
            <a:r>
              <a:rPr lang="en-GB" sz="3200" b="1" dirty="0" smtClean="0">
                <a:solidFill>
                  <a:srgbClr val="C00000"/>
                </a:solidFill>
              </a:rPr>
              <a:t>What was discussed at the first appointment?</a:t>
            </a:r>
            <a:endParaRPr lang="en-GB" sz="3200" b="1" dirty="0">
              <a:solidFill>
                <a:srgbClr val="C00000"/>
              </a:solidFill>
            </a:endParaRPr>
          </a:p>
        </p:txBody>
      </p:sp>
      <p:sp>
        <p:nvSpPr>
          <p:cNvPr id="3" name="Subtitle 2"/>
          <p:cNvSpPr>
            <a:spLocks noGrp="1"/>
          </p:cNvSpPr>
          <p:nvPr>
            <p:ph type="subTitle" idx="1"/>
          </p:nvPr>
        </p:nvSpPr>
        <p:spPr>
          <a:xfrm>
            <a:off x="827584" y="2132856"/>
            <a:ext cx="7376864" cy="4968552"/>
          </a:xfrm>
        </p:spPr>
        <p:txBody>
          <a:bodyPr>
            <a:normAutofit/>
          </a:bodyPr>
          <a:lstStyle/>
          <a:p>
            <a:pPr marL="457200" indent="-457200" algn="l">
              <a:buFont typeface="Arial" pitchFamily="34" charset="0"/>
              <a:buChar char="•"/>
            </a:pPr>
            <a:r>
              <a:rPr lang="en-GB" sz="2800" dirty="0" smtClean="0">
                <a:solidFill>
                  <a:schemeClr val="tx1"/>
                </a:solidFill>
              </a:rPr>
              <a:t>What were my strengths and weaknesses and what I wanted to improve and focus on.</a:t>
            </a:r>
          </a:p>
          <a:p>
            <a:pPr marL="457200" indent="-457200" algn="l">
              <a:buFont typeface="Arial" pitchFamily="34" charset="0"/>
              <a:buChar char="•"/>
            </a:pPr>
            <a:r>
              <a:rPr lang="en-GB" sz="2800" dirty="0" smtClean="0">
                <a:solidFill>
                  <a:schemeClr val="tx1"/>
                </a:solidFill>
              </a:rPr>
              <a:t>I was given some useful tips on how to revise. My language advisor also told me what facilities were available to me in SACLL and what the ERASMUS Society could offer me.</a:t>
            </a:r>
          </a:p>
          <a:p>
            <a:pPr marL="457200" indent="-457200" algn="l">
              <a:buFont typeface="Arial" pitchFamily="34" charset="0"/>
              <a:buChar char="•"/>
            </a:pPr>
            <a:r>
              <a:rPr lang="en-GB" sz="2800" dirty="0" smtClean="0">
                <a:solidFill>
                  <a:schemeClr val="tx1"/>
                </a:solidFill>
              </a:rPr>
              <a:t>My study methods, problems, ways to improve.</a:t>
            </a:r>
          </a:p>
          <a:p>
            <a:pPr marL="457200" indent="-457200" algn="l">
              <a:buFont typeface="Arial" pitchFamily="34" charset="0"/>
              <a:buChar char="•"/>
            </a:pPr>
            <a:endParaRPr lang="en-GB" sz="2800" dirty="0"/>
          </a:p>
        </p:txBody>
      </p:sp>
    </p:spTree>
    <p:extLst>
      <p:ext uri="{BB962C8B-B14F-4D97-AF65-F5344CB8AC3E}">
        <p14:creationId xmlns:p14="http://schemas.microsoft.com/office/powerpoint/2010/main" val="10439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368151"/>
          </a:xfrm>
        </p:spPr>
        <p:txBody>
          <a:bodyPr>
            <a:normAutofit fontScale="90000"/>
          </a:bodyPr>
          <a:lstStyle/>
          <a:p>
            <a:r>
              <a:rPr lang="en-GB" sz="3200" b="1" dirty="0" smtClean="0">
                <a:solidFill>
                  <a:srgbClr val="C00000"/>
                </a:solidFill>
              </a:rPr>
              <a:t>Which activities were suggested by your Advisor and subsequently undertaken by you independently?</a:t>
            </a:r>
            <a:endParaRPr lang="en-GB" sz="3200" b="1" dirty="0">
              <a:solidFill>
                <a:srgbClr val="C00000"/>
              </a:solidFill>
            </a:endParaRPr>
          </a:p>
        </p:txBody>
      </p:sp>
      <p:sp>
        <p:nvSpPr>
          <p:cNvPr id="3" name="Subtitle 2"/>
          <p:cNvSpPr>
            <a:spLocks noGrp="1"/>
          </p:cNvSpPr>
          <p:nvPr>
            <p:ph type="subTitle" idx="1"/>
          </p:nvPr>
        </p:nvSpPr>
        <p:spPr>
          <a:xfrm>
            <a:off x="1043608" y="1988840"/>
            <a:ext cx="6984776" cy="3649960"/>
          </a:xfrm>
        </p:spPr>
        <p:txBody>
          <a:bodyPr>
            <a:normAutofit fontScale="85000" lnSpcReduction="20000"/>
          </a:bodyPr>
          <a:lstStyle/>
          <a:p>
            <a:pPr marL="457200" indent="-457200" algn="l">
              <a:buFont typeface="Arial" pitchFamily="34" charset="0"/>
              <a:buChar char="•"/>
            </a:pPr>
            <a:r>
              <a:rPr lang="en-GB" sz="2800" dirty="0" smtClean="0">
                <a:solidFill>
                  <a:schemeClr val="tx1"/>
                </a:solidFill>
              </a:rPr>
              <a:t>Using the computers in the Self-Access Centre to focus on pronunciation, accessing the Deutsche </a:t>
            </a:r>
            <a:r>
              <a:rPr lang="en-GB" sz="2800" dirty="0" err="1" smtClean="0">
                <a:solidFill>
                  <a:schemeClr val="tx1"/>
                </a:solidFill>
              </a:rPr>
              <a:t>Welle</a:t>
            </a:r>
            <a:r>
              <a:rPr lang="en-GB" sz="2800" dirty="0" smtClean="0">
                <a:solidFill>
                  <a:schemeClr val="tx1"/>
                </a:solidFill>
              </a:rPr>
              <a:t> website (videos with PDF transcripts), sticking up posters with different colours in my room to help me remember my grammar. I discussed them with my advisor and she praised me and explained how I could go even further with what I had done.</a:t>
            </a:r>
          </a:p>
          <a:p>
            <a:pPr marL="457200" indent="-457200" algn="l">
              <a:buFont typeface="Arial" pitchFamily="34" charset="0"/>
              <a:buChar char="•"/>
            </a:pPr>
            <a:r>
              <a:rPr lang="en-GB" sz="2800" dirty="0">
                <a:solidFill>
                  <a:schemeClr val="tx1"/>
                </a:solidFill>
              </a:rPr>
              <a:t>To remember the grammar by using some special signs. I have followed the method which my advisor provided and found it is useful.</a:t>
            </a:r>
          </a:p>
          <a:p>
            <a:pPr marL="457200" indent="-457200" algn="l">
              <a:buFont typeface="Arial" pitchFamily="34" charset="0"/>
              <a:buChar char="•"/>
            </a:pPr>
            <a:endParaRPr lang="en-GB" sz="2800" dirty="0">
              <a:solidFill>
                <a:schemeClr val="tx1"/>
              </a:solidFill>
            </a:endParaRPr>
          </a:p>
        </p:txBody>
      </p:sp>
    </p:spTree>
    <p:extLst>
      <p:ext uri="{BB962C8B-B14F-4D97-AF65-F5344CB8AC3E}">
        <p14:creationId xmlns:p14="http://schemas.microsoft.com/office/powerpoint/2010/main" val="3724007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r>
              <a:rPr lang="en-GB" sz="4000" b="1" dirty="0" smtClean="0"/>
              <a:t>Aims </a:t>
            </a:r>
            <a:r>
              <a:rPr lang="en-GB" sz="4000" b="1" dirty="0"/>
              <a:t>of the scheme</a:t>
            </a:r>
            <a:endParaRPr lang="en-GB" sz="4000" dirty="0"/>
          </a:p>
        </p:txBody>
      </p:sp>
      <p:sp>
        <p:nvSpPr>
          <p:cNvPr id="3" name="Subtitle 2"/>
          <p:cNvSpPr>
            <a:spLocks noGrp="1"/>
          </p:cNvSpPr>
          <p:nvPr>
            <p:ph type="subTitle" idx="1"/>
          </p:nvPr>
        </p:nvSpPr>
        <p:spPr>
          <a:xfrm>
            <a:off x="1371600" y="1628800"/>
            <a:ext cx="6400800" cy="4010000"/>
          </a:xfrm>
        </p:spPr>
        <p:txBody>
          <a:bodyPr>
            <a:normAutofit fontScale="92500" lnSpcReduction="10000"/>
          </a:bodyPr>
          <a:lstStyle/>
          <a:p>
            <a:pPr algn="l"/>
            <a:r>
              <a:rPr lang="en-GB" dirty="0" smtClean="0">
                <a:solidFill>
                  <a:schemeClr val="tx1"/>
                </a:solidFill>
              </a:rPr>
              <a:t>To improve students’ linguistic proficiency by improving their awareness of their own strengths and weaknesses and encouraging the acquisition of independent language-learning strategies and the development of specific skills.</a:t>
            </a:r>
          </a:p>
          <a:p>
            <a:pPr algn="l"/>
            <a:r>
              <a:rPr lang="en-GB" dirty="0" smtClean="0">
                <a:solidFill>
                  <a:schemeClr val="tx1"/>
                </a:solidFill>
              </a:rPr>
              <a:t>(Few IWLP students are specialist linguists.)</a:t>
            </a:r>
            <a:endParaRPr lang="en-GB" dirty="0">
              <a:solidFill>
                <a:schemeClr val="tx1"/>
              </a:solidFill>
            </a:endParaRPr>
          </a:p>
        </p:txBody>
      </p:sp>
    </p:spTree>
    <p:extLst>
      <p:ext uri="{BB962C8B-B14F-4D97-AF65-F5344CB8AC3E}">
        <p14:creationId xmlns:p14="http://schemas.microsoft.com/office/powerpoint/2010/main" val="355066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3384376"/>
          </a:xfrm>
        </p:spPr>
        <p:txBody>
          <a:bodyPr>
            <a:normAutofit/>
          </a:bodyPr>
          <a:lstStyle/>
          <a:p>
            <a:r>
              <a:rPr lang="en-GB" sz="3200" b="1" dirty="0" smtClean="0">
                <a:solidFill>
                  <a:srgbClr val="C00000"/>
                </a:solidFill>
              </a:rPr>
              <a:t>Did you find the Language learning Advisor scheme helpful?</a:t>
            </a:r>
            <a:br>
              <a:rPr lang="en-GB" sz="3200" b="1" dirty="0" smtClean="0">
                <a:solidFill>
                  <a:srgbClr val="C00000"/>
                </a:solidFill>
              </a:rPr>
            </a:br>
            <a:r>
              <a:rPr lang="en-GB" sz="3200" b="1" dirty="0">
                <a:solidFill>
                  <a:srgbClr val="C00000"/>
                </a:solidFill>
              </a:rPr>
              <a:t/>
            </a:r>
            <a:br>
              <a:rPr lang="en-GB" sz="3200" b="1" dirty="0">
                <a:solidFill>
                  <a:srgbClr val="C00000"/>
                </a:solidFill>
              </a:rPr>
            </a:br>
            <a:r>
              <a:rPr lang="en-GB" sz="3200" b="1" dirty="0" smtClean="0">
                <a:solidFill>
                  <a:srgbClr val="C00000"/>
                </a:solidFill>
              </a:rPr>
              <a:t/>
            </a:r>
            <a:br>
              <a:rPr lang="en-GB" sz="3200" b="1" dirty="0" smtClean="0">
                <a:solidFill>
                  <a:srgbClr val="C00000"/>
                </a:solidFill>
              </a:rPr>
            </a:br>
            <a:r>
              <a:rPr lang="en-GB" sz="3200" b="1" dirty="0" smtClean="0">
                <a:solidFill>
                  <a:srgbClr val="C00000"/>
                </a:solidFill>
              </a:rPr>
              <a:t>Do you have any suggestions for improving the scheme?</a:t>
            </a:r>
            <a:endParaRPr lang="en-GB" sz="3200" b="1" dirty="0">
              <a:solidFill>
                <a:srgbClr val="C00000"/>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52169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16023"/>
          </a:xfrm>
        </p:spPr>
        <p:txBody>
          <a:bodyPr>
            <a:normAutofit fontScale="90000"/>
          </a:bodyPr>
          <a:lstStyle/>
          <a:p>
            <a:endParaRPr lang="en-GB" dirty="0"/>
          </a:p>
        </p:txBody>
      </p:sp>
      <p:sp>
        <p:nvSpPr>
          <p:cNvPr id="3" name="Subtitle 2"/>
          <p:cNvSpPr>
            <a:spLocks noGrp="1"/>
          </p:cNvSpPr>
          <p:nvPr>
            <p:ph type="subTitle" idx="1"/>
          </p:nvPr>
        </p:nvSpPr>
        <p:spPr>
          <a:xfrm>
            <a:off x="683568" y="1196752"/>
            <a:ext cx="7088832" cy="4442048"/>
          </a:xfrm>
        </p:spPr>
        <p:txBody>
          <a:bodyPr>
            <a:normAutofit fontScale="70000" lnSpcReduction="20000"/>
          </a:bodyPr>
          <a:lstStyle/>
          <a:p>
            <a:pPr marL="457200" indent="-457200" algn="l">
              <a:buFont typeface="Arial" pitchFamily="34" charset="0"/>
              <a:buChar char="•"/>
            </a:pPr>
            <a:r>
              <a:rPr lang="en-GB" dirty="0" smtClean="0">
                <a:solidFill>
                  <a:schemeClr val="tx1"/>
                </a:solidFill>
              </a:rPr>
              <a:t>It was really helpful for me.</a:t>
            </a:r>
          </a:p>
          <a:p>
            <a:pPr marL="457200" indent="-457200" algn="l">
              <a:buFont typeface="Arial" pitchFamily="34" charset="0"/>
              <a:buChar char="•"/>
            </a:pPr>
            <a:r>
              <a:rPr lang="en-GB" dirty="0" smtClean="0">
                <a:solidFill>
                  <a:schemeClr val="tx1"/>
                </a:solidFill>
              </a:rPr>
              <a:t>Yes, very much so!</a:t>
            </a:r>
          </a:p>
          <a:p>
            <a:pPr marL="457200" indent="-457200" algn="l">
              <a:buFont typeface="Arial" pitchFamily="34" charset="0"/>
              <a:buChar char="•"/>
            </a:pPr>
            <a:r>
              <a:rPr lang="en-GB" dirty="0" smtClean="0">
                <a:solidFill>
                  <a:schemeClr val="tx1"/>
                </a:solidFill>
              </a:rPr>
              <a:t>It was really helpful, and my advisor was brilliant!</a:t>
            </a:r>
          </a:p>
          <a:p>
            <a:pPr marL="457200" indent="-457200" algn="l">
              <a:buFont typeface="Arial" pitchFamily="34" charset="0"/>
              <a:buChar char="•"/>
            </a:pPr>
            <a:r>
              <a:rPr lang="en-GB" dirty="0" smtClean="0">
                <a:solidFill>
                  <a:schemeClr val="tx1"/>
                </a:solidFill>
              </a:rPr>
              <a:t>Would highly recommend it; the regular contact, the relaxed atmosphere, very effective learning strategies.</a:t>
            </a:r>
          </a:p>
          <a:p>
            <a:pPr marL="457200" indent="-457200" algn="l">
              <a:buFont typeface="Arial" pitchFamily="34" charset="0"/>
              <a:buChar char="•"/>
            </a:pPr>
            <a:r>
              <a:rPr lang="en-GB" dirty="0" smtClean="0">
                <a:solidFill>
                  <a:schemeClr val="tx1"/>
                </a:solidFill>
              </a:rPr>
              <a:t>Very helpful. I feel more confident now and I am enthusiast to practise and improve once more.</a:t>
            </a:r>
          </a:p>
          <a:p>
            <a:pPr marL="457200" indent="-457200" algn="l">
              <a:buFont typeface="Arial" pitchFamily="34" charset="0"/>
              <a:buChar char="•"/>
            </a:pPr>
            <a:r>
              <a:rPr lang="en-GB" dirty="0" smtClean="0">
                <a:solidFill>
                  <a:schemeClr val="tx1"/>
                </a:solidFill>
              </a:rPr>
              <a:t>REALLY helpful, she was nice.</a:t>
            </a:r>
          </a:p>
          <a:p>
            <a:pPr marL="457200" indent="-457200" algn="l">
              <a:buFont typeface="Arial" pitchFamily="34" charset="0"/>
              <a:buChar char="•"/>
            </a:pPr>
            <a:r>
              <a:rPr lang="en-GB" dirty="0" smtClean="0">
                <a:solidFill>
                  <a:schemeClr val="tx1"/>
                </a:solidFill>
              </a:rPr>
              <a:t>This scheme is very useful; many students will benefit from it.</a:t>
            </a:r>
          </a:p>
          <a:p>
            <a:pPr marL="457200" indent="-457200" algn="l">
              <a:buFont typeface="Arial" pitchFamily="34" charset="0"/>
              <a:buChar char="•"/>
            </a:pPr>
            <a:r>
              <a:rPr lang="en-GB" dirty="0" smtClean="0">
                <a:solidFill>
                  <a:schemeClr val="tx1"/>
                </a:solidFill>
              </a:rPr>
              <a:t>It is perfect! It was the most important thing of my Erasmus period.</a:t>
            </a:r>
          </a:p>
          <a:p>
            <a:pPr marL="457200" indent="-457200" algn="l">
              <a:buFont typeface="Arial" pitchFamily="34" charset="0"/>
              <a:buChar char="•"/>
            </a:pPr>
            <a:r>
              <a:rPr lang="en-GB" dirty="0" smtClean="0">
                <a:solidFill>
                  <a:schemeClr val="tx1"/>
                </a:solidFill>
              </a:rPr>
              <a:t>To improve the scheme – hire (P) as a German teacher!</a:t>
            </a:r>
            <a:endParaRPr lang="en-GB" dirty="0">
              <a:solidFill>
                <a:schemeClr val="tx1"/>
              </a:solidFill>
            </a:endParaRPr>
          </a:p>
        </p:txBody>
      </p:sp>
    </p:spTree>
    <p:extLst>
      <p:ext uri="{BB962C8B-B14F-4D97-AF65-F5344CB8AC3E}">
        <p14:creationId xmlns:p14="http://schemas.microsoft.com/office/powerpoint/2010/main" val="4210396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152127"/>
          </a:xfrm>
        </p:spPr>
        <p:txBody>
          <a:bodyPr>
            <a:normAutofit/>
          </a:bodyPr>
          <a:lstStyle/>
          <a:p>
            <a:r>
              <a:rPr lang="en-GB" sz="3200" b="1" dirty="0" smtClean="0">
                <a:solidFill>
                  <a:srgbClr val="FF0000"/>
                </a:solidFill>
              </a:rPr>
              <a:t>A bit weird………..</a:t>
            </a:r>
            <a:endParaRPr lang="en-GB" sz="3200" b="1" dirty="0">
              <a:solidFill>
                <a:srgbClr val="FF0000"/>
              </a:solidFill>
            </a:endParaRPr>
          </a:p>
        </p:txBody>
      </p:sp>
      <p:sp>
        <p:nvSpPr>
          <p:cNvPr id="3" name="Subtitle 2"/>
          <p:cNvSpPr>
            <a:spLocks noGrp="1"/>
          </p:cNvSpPr>
          <p:nvPr>
            <p:ph type="subTitle" idx="1"/>
          </p:nvPr>
        </p:nvSpPr>
        <p:spPr>
          <a:xfrm>
            <a:off x="683568" y="1484784"/>
            <a:ext cx="7632848" cy="4154016"/>
          </a:xfrm>
        </p:spPr>
        <p:txBody>
          <a:bodyPr>
            <a:normAutofit lnSpcReduction="10000"/>
          </a:bodyPr>
          <a:lstStyle/>
          <a:p>
            <a:pPr algn="l"/>
            <a:r>
              <a:rPr lang="en-GB" sz="2400" b="1" dirty="0" smtClean="0">
                <a:solidFill>
                  <a:schemeClr val="tx1"/>
                </a:solidFill>
              </a:rPr>
              <a:t>Student</a:t>
            </a:r>
            <a:r>
              <a:rPr lang="en-GB" sz="2400" dirty="0" smtClean="0">
                <a:solidFill>
                  <a:schemeClr val="tx1"/>
                </a:solidFill>
              </a:rPr>
              <a:t>: Working with someone my own age made the sessions more relaxed, although at first it was a bit weird to be taught by someone my own age, especially when she told me off for not attending </a:t>
            </a:r>
            <a:r>
              <a:rPr lang="en-GB" sz="2400" dirty="0">
                <a:solidFill>
                  <a:schemeClr val="tx1"/>
                </a:solidFill>
              </a:rPr>
              <a:t>G</a:t>
            </a:r>
            <a:r>
              <a:rPr lang="en-GB" sz="2400" dirty="0" smtClean="0">
                <a:solidFill>
                  <a:schemeClr val="tx1"/>
                </a:solidFill>
              </a:rPr>
              <a:t>erman classes…Since then I have worked really hard and I used all the tips (B) gave me…If it hadn’t been for her there would have been no chance of me passing the module.</a:t>
            </a:r>
            <a:r>
              <a:rPr lang="en-GB" sz="2400" i="1" dirty="0" smtClean="0">
                <a:solidFill>
                  <a:schemeClr val="tx1"/>
                </a:solidFill>
              </a:rPr>
              <a:t>(J)</a:t>
            </a:r>
            <a:endParaRPr lang="en-GB" sz="2400" dirty="0" smtClean="0">
              <a:solidFill>
                <a:schemeClr val="tx1"/>
              </a:solidFill>
            </a:endParaRPr>
          </a:p>
          <a:p>
            <a:pPr algn="l"/>
            <a:r>
              <a:rPr lang="en-GB" sz="2400" b="1" dirty="0" smtClean="0">
                <a:solidFill>
                  <a:schemeClr val="tx1"/>
                </a:solidFill>
              </a:rPr>
              <a:t>LLA</a:t>
            </a:r>
            <a:r>
              <a:rPr lang="en-GB" sz="2400" dirty="0" smtClean="0">
                <a:solidFill>
                  <a:schemeClr val="tx1"/>
                </a:solidFill>
              </a:rPr>
              <a:t>: For me the LLA scheme was very rewarding when (</a:t>
            </a:r>
            <a:r>
              <a:rPr lang="en-GB" sz="2400" i="1" dirty="0" smtClean="0">
                <a:solidFill>
                  <a:schemeClr val="tx1"/>
                </a:solidFill>
              </a:rPr>
              <a:t>J</a:t>
            </a:r>
            <a:r>
              <a:rPr lang="en-GB" sz="2400" dirty="0" smtClean="0">
                <a:solidFill>
                  <a:schemeClr val="tx1"/>
                </a:solidFill>
              </a:rPr>
              <a:t>) started to make progress as I felt I had made a positive impact on his </a:t>
            </a:r>
            <a:r>
              <a:rPr lang="en-GB" sz="2400" dirty="0">
                <a:solidFill>
                  <a:schemeClr val="tx1"/>
                </a:solidFill>
              </a:rPr>
              <a:t>l</a:t>
            </a:r>
            <a:r>
              <a:rPr lang="en-GB" sz="2400" dirty="0" smtClean="0">
                <a:solidFill>
                  <a:schemeClr val="tx1"/>
                </a:solidFill>
              </a:rPr>
              <a:t>earning. It also made me look at the tools I use for learning and revising and question their effectiveness. </a:t>
            </a:r>
            <a:r>
              <a:rPr lang="en-GB" sz="2400" i="1" dirty="0" smtClean="0">
                <a:solidFill>
                  <a:schemeClr val="tx1"/>
                </a:solidFill>
              </a:rPr>
              <a:t>(BB)</a:t>
            </a:r>
            <a:endParaRPr lang="en-GB" sz="2400" dirty="0">
              <a:solidFill>
                <a:schemeClr val="tx1"/>
              </a:solidFill>
            </a:endParaRPr>
          </a:p>
        </p:txBody>
      </p:sp>
    </p:spTree>
    <p:extLst>
      <p:ext uri="{BB962C8B-B14F-4D97-AF65-F5344CB8AC3E}">
        <p14:creationId xmlns:p14="http://schemas.microsoft.com/office/powerpoint/2010/main" val="12991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normAutofit/>
          </a:bodyPr>
          <a:lstStyle/>
          <a:p>
            <a:r>
              <a:rPr lang="en-GB" sz="3200" b="1" dirty="0" smtClean="0">
                <a:solidFill>
                  <a:srgbClr val="FF0000"/>
                </a:solidFill>
              </a:rPr>
              <a:t>I found my Language Learning Advisor supportive and helpful</a:t>
            </a:r>
            <a:endParaRPr lang="en-GB" sz="3200" b="1" dirty="0">
              <a:solidFill>
                <a:srgbClr val="FF0000"/>
              </a:solidFill>
            </a:endParaRPr>
          </a:p>
        </p:txBody>
      </p:sp>
      <p:sp>
        <p:nvSpPr>
          <p:cNvPr id="3" name="Subtitle 2"/>
          <p:cNvSpPr>
            <a:spLocks noGrp="1"/>
          </p:cNvSpPr>
          <p:nvPr>
            <p:ph type="subTitle" idx="1"/>
          </p:nvPr>
        </p:nvSpPr>
        <p:spPr>
          <a:xfrm>
            <a:off x="1371600" y="2492896"/>
            <a:ext cx="6400800" cy="3672408"/>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4277176692"/>
              </p:ext>
            </p:extLst>
          </p:nvPr>
        </p:nvGraphicFramePr>
        <p:xfrm>
          <a:off x="1547664" y="206084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101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296143"/>
          </a:xfrm>
        </p:spPr>
        <p:txBody>
          <a:bodyPr>
            <a:normAutofit/>
          </a:bodyPr>
          <a:lstStyle/>
          <a:p>
            <a:r>
              <a:rPr lang="en-GB" sz="3200" b="1" dirty="0" smtClean="0">
                <a:solidFill>
                  <a:srgbClr val="FF0000"/>
                </a:solidFill>
              </a:rPr>
              <a:t>My advisor helped me to develop useful language learning techniques</a:t>
            </a:r>
            <a:endParaRPr lang="en-GB" sz="3200" b="1" dirty="0">
              <a:solidFill>
                <a:srgbClr val="FF0000"/>
              </a:solidFill>
            </a:endParaRPr>
          </a:p>
        </p:txBody>
      </p:sp>
      <p:sp>
        <p:nvSpPr>
          <p:cNvPr id="3" name="Subtitle 2"/>
          <p:cNvSpPr>
            <a:spLocks noGrp="1"/>
          </p:cNvSpPr>
          <p:nvPr>
            <p:ph type="subTitle" idx="1"/>
          </p:nvPr>
        </p:nvSpPr>
        <p:spPr/>
        <p:txBody>
          <a:bodyPr/>
          <a:lstStyle/>
          <a:p>
            <a:endParaRPr lang="en-GB"/>
          </a:p>
        </p:txBody>
      </p:sp>
      <p:graphicFrame>
        <p:nvGraphicFramePr>
          <p:cNvPr id="4" name="Chart 3"/>
          <p:cNvGraphicFramePr/>
          <p:nvPr>
            <p:extLst>
              <p:ext uri="{D42A27DB-BD31-4B8C-83A1-F6EECF244321}">
                <p14:modId xmlns:p14="http://schemas.microsoft.com/office/powerpoint/2010/main" val="4212896429"/>
              </p:ext>
            </p:extLst>
          </p:nvPr>
        </p:nvGraphicFramePr>
        <p:xfrm>
          <a:off x="1547664" y="220486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76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152127"/>
          </a:xfrm>
        </p:spPr>
        <p:txBody>
          <a:bodyPr>
            <a:normAutofit/>
          </a:bodyPr>
          <a:lstStyle/>
          <a:p>
            <a:r>
              <a:rPr lang="en-GB" sz="3200" b="1" dirty="0" smtClean="0">
                <a:solidFill>
                  <a:srgbClr val="FF0000"/>
                </a:solidFill>
              </a:rPr>
              <a:t>I feel more capable of directing my study effectively when working independently</a:t>
            </a:r>
            <a:endParaRPr lang="en-GB" sz="3200" b="1" dirty="0">
              <a:solidFill>
                <a:srgbClr val="FF0000"/>
              </a:solidFill>
            </a:endParaRPr>
          </a:p>
        </p:txBody>
      </p:sp>
      <p:sp>
        <p:nvSpPr>
          <p:cNvPr id="3" name="Subtitle 2"/>
          <p:cNvSpPr>
            <a:spLocks noGrp="1"/>
          </p:cNvSpPr>
          <p:nvPr>
            <p:ph type="subTitle" idx="1"/>
          </p:nvPr>
        </p:nvSpPr>
        <p:spPr>
          <a:xfrm>
            <a:off x="1371600" y="2348880"/>
            <a:ext cx="6400800" cy="3528392"/>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2105724582"/>
              </p:ext>
            </p:extLst>
          </p:nvPr>
        </p:nvGraphicFramePr>
        <p:xfrm>
          <a:off x="1475656" y="1772816"/>
          <a:ext cx="6096000" cy="4696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381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r>
              <a:rPr lang="en-GB" sz="3200" b="1" dirty="0" smtClean="0">
                <a:solidFill>
                  <a:srgbClr val="FF0000"/>
                </a:solidFill>
              </a:rPr>
              <a:t>Working with my Advisor helped me to feel more confident in my language class</a:t>
            </a:r>
            <a:endParaRPr lang="en-GB" sz="3200" b="1" dirty="0">
              <a:solidFill>
                <a:srgbClr val="FF0000"/>
              </a:solidFill>
            </a:endParaRPr>
          </a:p>
        </p:txBody>
      </p:sp>
      <p:sp>
        <p:nvSpPr>
          <p:cNvPr id="3" name="Subtitle 2"/>
          <p:cNvSpPr>
            <a:spLocks noGrp="1"/>
          </p:cNvSpPr>
          <p:nvPr>
            <p:ph type="subTitle" idx="1"/>
          </p:nvPr>
        </p:nvSpPr>
        <p:spPr>
          <a:xfrm>
            <a:off x="1371600" y="1700808"/>
            <a:ext cx="6400800" cy="3937992"/>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3278446763"/>
              </p:ext>
            </p:extLst>
          </p:nvPr>
        </p:nvGraphicFramePr>
        <p:xfrm>
          <a:off x="1547664" y="206084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676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368151"/>
          </a:xfrm>
        </p:spPr>
        <p:txBody>
          <a:bodyPr>
            <a:normAutofit fontScale="90000"/>
          </a:bodyPr>
          <a:lstStyle/>
          <a:p>
            <a:r>
              <a:rPr lang="en-GB" sz="3200" b="1" dirty="0" smtClean="0">
                <a:solidFill>
                  <a:srgbClr val="FF0000"/>
                </a:solidFill>
              </a:rPr>
              <a:t>My improved language skills have helped me to feel more confident about visiting/working abroad</a:t>
            </a:r>
            <a:endParaRPr lang="en-GB" sz="3200" b="1" dirty="0">
              <a:solidFill>
                <a:srgbClr val="FF0000"/>
              </a:solidFill>
            </a:endParaRPr>
          </a:p>
        </p:txBody>
      </p:sp>
      <p:sp>
        <p:nvSpPr>
          <p:cNvPr id="3" name="Subtitle 2"/>
          <p:cNvSpPr>
            <a:spLocks noGrp="1"/>
          </p:cNvSpPr>
          <p:nvPr>
            <p:ph type="subTitle" idx="1"/>
          </p:nvPr>
        </p:nvSpPr>
        <p:spPr>
          <a:xfrm>
            <a:off x="1371600" y="2276872"/>
            <a:ext cx="6400800" cy="3361928"/>
          </a:xfrm>
        </p:spPr>
        <p:txBody>
          <a:bodyPr/>
          <a:lstStyle/>
          <a:p>
            <a:endParaRPr lang="en-GB" dirty="0"/>
          </a:p>
        </p:txBody>
      </p:sp>
      <p:graphicFrame>
        <p:nvGraphicFramePr>
          <p:cNvPr id="4" name="Chart 3"/>
          <p:cNvGraphicFramePr/>
          <p:nvPr>
            <p:extLst>
              <p:ext uri="{D42A27DB-BD31-4B8C-83A1-F6EECF244321}">
                <p14:modId xmlns:p14="http://schemas.microsoft.com/office/powerpoint/2010/main" val="2660196314"/>
              </p:ext>
            </p:extLst>
          </p:nvPr>
        </p:nvGraphicFramePr>
        <p:xfrm>
          <a:off x="1619672" y="220486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100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91480"/>
            <a:ext cx="7772400" cy="4176464"/>
          </a:xfrm>
        </p:spPr>
        <p:txBody>
          <a:bodyPr/>
          <a:lstStyle/>
          <a:p>
            <a:r>
              <a:rPr lang="en-GB" b="1" dirty="0" smtClean="0">
                <a:solidFill>
                  <a:srgbClr val="7030A0"/>
                </a:solidFill>
              </a:rPr>
              <a:t>The way forward</a:t>
            </a:r>
            <a:endParaRPr lang="en-GB" b="1" dirty="0">
              <a:solidFill>
                <a:srgbClr val="7030A0"/>
              </a:solidFill>
            </a:endParaRPr>
          </a:p>
        </p:txBody>
      </p:sp>
      <p:sp>
        <p:nvSpPr>
          <p:cNvPr id="3" name="Subtitle 2"/>
          <p:cNvSpPr>
            <a:spLocks noGrp="1"/>
          </p:cNvSpPr>
          <p:nvPr>
            <p:ph type="subTitle" idx="1"/>
          </p:nvPr>
        </p:nvSpPr>
        <p:spPr>
          <a:xfrm>
            <a:off x="1331640" y="1628800"/>
            <a:ext cx="6400800" cy="4392488"/>
          </a:xfrm>
        </p:spPr>
        <p:txBody>
          <a:bodyPr>
            <a:normAutofit fontScale="85000" lnSpcReduction="20000"/>
          </a:bodyPr>
          <a:lstStyle/>
          <a:p>
            <a:pPr marL="457200" indent="-457200" algn="l">
              <a:buFont typeface="Arial" pitchFamily="34" charset="0"/>
              <a:buChar char="•"/>
            </a:pPr>
            <a:r>
              <a:rPr lang="en-GB" sz="2400" dirty="0" smtClean="0">
                <a:solidFill>
                  <a:schemeClr val="tx1"/>
                </a:solidFill>
              </a:rPr>
              <a:t>To continue to recruit a wider range of linguists from MLES to be LLAs. IN 2013-14 I was able to add a wider range of subject-specific advisors.</a:t>
            </a:r>
          </a:p>
          <a:p>
            <a:pPr marL="457200" indent="-457200" algn="l">
              <a:buFont typeface="Arial" pitchFamily="34" charset="0"/>
              <a:buChar char="•"/>
            </a:pPr>
            <a:endParaRPr lang="en-GB" sz="2400" dirty="0" smtClean="0">
              <a:solidFill>
                <a:schemeClr val="tx1"/>
              </a:solidFill>
            </a:endParaRPr>
          </a:p>
          <a:p>
            <a:pPr marL="457200" indent="-457200" algn="l">
              <a:buFont typeface="Arial" pitchFamily="34" charset="0"/>
              <a:buChar char="•"/>
            </a:pPr>
            <a:r>
              <a:rPr lang="en-GB" sz="2400" dirty="0" smtClean="0">
                <a:solidFill>
                  <a:schemeClr val="tx1"/>
                </a:solidFill>
              </a:rPr>
              <a:t>To recruit French, German and Spanish Advisors from the higher levels of IWLP</a:t>
            </a:r>
            <a:r>
              <a:rPr lang="en-GB" sz="2400" dirty="0">
                <a:solidFill>
                  <a:schemeClr val="tx1"/>
                </a:solidFill>
              </a:rPr>
              <a:t>.</a:t>
            </a:r>
            <a:endParaRPr lang="en-GB" sz="2400" dirty="0" smtClean="0">
              <a:solidFill>
                <a:schemeClr val="tx1"/>
              </a:solidFill>
            </a:endParaRPr>
          </a:p>
          <a:p>
            <a:pPr marL="457200" indent="-457200" algn="l">
              <a:buFont typeface="Arial" pitchFamily="34" charset="0"/>
              <a:buChar char="•"/>
            </a:pPr>
            <a:endParaRPr lang="en-GB" sz="2400" dirty="0" smtClean="0">
              <a:solidFill>
                <a:schemeClr val="tx1"/>
              </a:solidFill>
            </a:endParaRPr>
          </a:p>
          <a:p>
            <a:pPr marL="457200" indent="-457200" algn="l">
              <a:buFont typeface="Arial" pitchFamily="34" charset="0"/>
              <a:buChar char="•"/>
            </a:pPr>
            <a:r>
              <a:rPr lang="en-GB" sz="2400" dirty="0">
                <a:solidFill>
                  <a:schemeClr val="tx1"/>
                </a:solidFill>
              </a:rPr>
              <a:t>To continue to encourage IWLP tutors to refer their students to the scheme. (It is not only for students who are weak overall, it can be for students who are weak in one skill or for stronger students who wish to improve their independent study strategies). </a:t>
            </a:r>
            <a:endParaRPr lang="en-GB" sz="2400" dirty="0" smtClean="0">
              <a:solidFill>
                <a:schemeClr val="tx1"/>
              </a:solidFill>
            </a:endParaRPr>
          </a:p>
          <a:p>
            <a:pPr marL="457200" indent="-457200" algn="l">
              <a:buFont typeface="Arial" pitchFamily="34" charset="0"/>
              <a:buChar char="•"/>
            </a:pPr>
            <a:endParaRPr lang="en-GB" sz="2400" dirty="0">
              <a:solidFill>
                <a:schemeClr val="tx1"/>
              </a:solidFill>
            </a:endParaRPr>
          </a:p>
          <a:p>
            <a:pPr marL="457200" indent="-457200" algn="l">
              <a:buFont typeface="Arial" pitchFamily="34" charset="0"/>
              <a:buChar char="•"/>
            </a:pPr>
            <a:r>
              <a:rPr lang="en-GB" sz="2400" dirty="0" smtClean="0">
                <a:solidFill>
                  <a:schemeClr val="tx1"/>
                </a:solidFill>
              </a:rPr>
              <a:t>To spread awareness that, as </a:t>
            </a:r>
            <a:r>
              <a:rPr lang="en-GB" sz="2400" dirty="0">
                <a:solidFill>
                  <a:schemeClr val="tx1"/>
                </a:solidFill>
              </a:rPr>
              <a:t>flipped learning becomes more popular and widespread, effective </a:t>
            </a:r>
            <a:r>
              <a:rPr lang="en-GB" sz="2400" dirty="0" smtClean="0">
                <a:solidFill>
                  <a:schemeClr val="tx1"/>
                </a:solidFill>
              </a:rPr>
              <a:t>independent learning </a:t>
            </a:r>
            <a:r>
              <a:rPr lang="en-GB" sz="2400" dirty="0">
                <a:solidFill>
                  <a:schemeClr val="tx1"/>
                </a:solidFill>
              </a:rPr>
              <a:t>strategies </a:t>
            </a:r>
            <a:r>
              <a:rPr lang="en-GB" sz="2400" smtClean="0">
                <a:solidFill>
                  <a:schemeClr val="tx1"/>
                </a:solidFill>
              </a:rPr>
              <a:t>are becoming </a:t>
            </a:r>
            <a:r>
              <a:rPr lang="en-GB" sz="2400" dirty="0" smtClean="0">
                <a:solidFill>
                  <a:schemeClr val="tx1"/>
                </a:solidFill>
              </a:rPr>
              <a:t>ever </a:t>
            </a:r>
            <a:r>
              <a:rPr lang="en-GB" sz="2400" dirty="0">
                <a:solidFill>
                  <a:schemeClr val="tx1"/>
                </a:solidFill>
              </a:rPr>
              <a:t>more essential.</a:t>
            </a:r>
          </a:p>
          <a:p>
            <a:pPr algn="l"/>
            <a:endParaRPr lang="en-GB" sz="2400" dirty="0" smtClean="0">
              <a:solidFill>
                <a:schemeClr val="tx1"/>
              </a:solidFill>
            </a:endParaRPr>
          </a:p>
        </p:txBody>
      </p:sp>
    </p:spTree>
    <p:extLst>
      <p:ext uri="{BB962C8B-B14F-4D97-AF65-F5344CB8AC3E}">
        <p14:creationId xmlns:p14="http://schemas.microsoft.com/office/powerpoint/2010/main" val="2288475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584175"/>
          </a:xfrm>
        </p:spPr>
        <p:txBody>
          <a:bodyPr>
            <a:normAutofit/>
          </a:bodyPr>
          <a:lstStyle/>
          <a:p>
            <a:r>
              <a:rPr lang="en-GB" sz="3200" b="1" dirty="0" smtClean="0">
                <a:solidFill>
                  <a:srgbClr val="7030A0"/>
                </a:solidFill>
              </a:rPr>
              <a:t>ENABLING STUDENTS TO TAKE CHARGE!</a:t>
            </a:r>
            <a:endParaRPr lang="en-GB" sz="3200" b="1" dirty="0">
              <a:solidFill>
                <a:srgbClr val="7030A0"/>
              </a:solidFill>
            </a:endParaRPr>
          </a:p>
        </p:txBody>
      </p:sp>
      <p:sp>
        <p:nvSpPr>
          <p:cNvPr id="3" name="Subtitle 2"/>
          <p:cNvSpPr>
            <a:spLocks noGrp="1"/>
          </p:cNvSpPr>
          <p:nvPr>
            <p:ph type="subTitle" idx="1"/>
          </p:nvPr>
        </p:nvSpPr>
        <p:spPr>
          <a:xfrm>
            <a:off x="827584" y="2420888"/>
            <a:ext cx="7344816" cy="3528392"/>
          </a:xfrm>
        </p:spPr>
        <p:txBody>
          <a:bodyPr>
            <a:noAutofit/>
          </a:bodyPr>
          <a:lstStyle/>
          <a:p>
            <a:pPr algn="l"/>
            <a:r>
              <a:rPr lang="en-GB" sz="2400" b="1" dirty="0">
                <a:solidFill>
                  <a:schemeClr val="tx1"/>
                </a:solidFill>
              </a:rPr>
              <a:t>N</a:t>
            </a:r>
            <a:r>
              <a:rPr lang="en-GB" sz="2400" b="1" dirty="0" smtClean="0">
                <a:solidFill>
                  <a:schemeClr val="tx1"/>
                </a:solidFill>
              </a:rPr>
              <a:t>ot</a:t>
            </a:r>
            <a:r>
              <a:rPr lang="en-GB" sz="2400" dirty="0" smtClean="0">
                <a:solidFill>
                  <a:schemeClr val="tx1"/>
                </a:solidFill>
              </a:rPr>
              <a:t> just a subject-specific buddying scheme; students receive </a:t>
            </a:r>
            <a:r>
              <a:rPr lang="en-GB" sz="2400" dirty="0">
                <a:solidFill>
                  <a:schemeClr val="tx1"/>
                </a:solidFill>
              </a:rPr>
              <a:t>generic </a:t>
            </a:r>
            <a:r>
              <a:rPr lang="en-GB" sz="2400" dirty="0" smtClean="0">
                <a:solidFill>
                  <a:schemeClr val="tx1"/>
                </a:solidFill>
              </a:rPr>
              <a:t>as well as, or instead of, subject-specific </a:t>
            </a:r>
            <a:r>
              <a:rPr lang="en-GB" sz="2400" dirty="0">
                <a:solidFill>
                  <a:schemeClr val="tx1"/>
                </a:solidFill>
              </a:rPr>
              <a:t>advice</a:t>
            </a:r>
            <a:r>
              <a:rPr lang="en-GB" sz="2400" dirty="0" smtClean="0">
                <a:solidFill>
                  <a:schemeClr val="tx1"/>
                </a:solidFill>
              </a:rPr>
              <a:t>.</a:t>
            </a:r>
          </a:p>
          <a:p>
            <a:pPr algn="l"/>
            <a:r>
              <a:rPr lang="en-GB" sz="2400" b="1" smtClean="0">
                <a:solidFill>
                  <a:schemeClr val="tx1"/>
                </a:solidFill>
              </a:rPr>
              <a:t>Aim: </a:t>
            </a:r>
            <a:r>
              <a:rPr lang="en-GB" sz="2400" smtClean="0">
                <a:solidFill>
                  <a:schemeClr val="tx1"/>
                </a:solidFill>
              </a:rPr>
              <a:t>to </a:t>
            </a:r>
            <a:r>
              <a:rPr lang="en-GB" sz="2400" dirty="0" smtClean="0">
                <a:solidFill>
                  <a:schemeClr val="tx1"/>
                </a:solidFill>
              </a:rPr>
              <a:t>enable students to take charge of their own learning through effective self-analysis, target-setting and the development of independent language learning strategies. These skills can be applied to all their studies, and ultimately increase their success in graduate employment.</a:t>
            </a:r>
            <a:endParaRPr lang="en-GB" sz="2400" dirty="0">
              <a:solidFill>
                <a:schemeClr val="tx1"/>
              </a:solidFill>
            </a:endParaRPr>
          </a:p>
        </p:txBody>
      </p:sp>
    </p:spTree>
    <p:extLst>
      <p:ext uri="{BB962C8B-B14F-4D97-AF65-F5344CB8AC3E}">
        <p14:creationId xmlns:p14="http://schemas.microsoft.com/office/powerpoint/2010/main" val="196834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720079"/>
          </a:xfrm>
        </p:spPr>
        <p:txBody>
          <a:bodyPr>
            <a:normAutofit/>
          </a:bodyPr>
          <a:lstStyle/>
          <a:p>
            <a:r>
              <a:rPr lang="en-GB" sz="3200" b="1" dirty="0" smtClean="0"/>
              <a:t>Autonomy and individualisation</a:t>
            </a:r>
            <a:endParaRPr lang="en-GB" sz="3200" b="1" dirty="0"/>
          </a:p>
        </p:txBody>
      </p:sp>
      <p:sp>
        <p:nvSpPr>
          <p:cNvPr id="3" name="Subtitle 2"/>
          <p:cNvSpPr>
            <a:spLocks noGrp="1"/>
          </p:cNvSpPr>
          <p:nvPr>
            <p:ph type="subTitle" idx="1"/>
          </p:nvPr>
        </p:nvSpPr>
        <p:spPr>
          <a:xfrm>
            <a:off x="1371600" y="1628800"/>
            <a:ext cx="6400800" cy="4464496"/>
          </a:xfrm>
        </p:spPr>
        <p:txBody>
          <a:bodyPr>
            <a:normAutofit/>
          </a:bodyPr>
          <a:lstStyle/>
          <a:p>
            <a:pPr algn="l"/>
            <a:r>
              <a:rPr lang="en-GB" sz="2400" dirty="0" smtClean="0">
                <a:solidFill>
                  <a:schemeClr val="tx1"/>
                </a:solidFill>
              </a:rPr>
              <a:t>‘Essentially autonomy is a </a:t>
            </a:r>
            <a:r>
              <a:rPr lang="en-GB" sz="2400" b="1" dirty="0" smtClean="0">
                <a:solidFill>
                  <a:schemeClr val="tx1"/>
                </a:solidFill>
              </a:rPr>
              <a:t>capacity </a:t>
            </a:r>
            <a:r>
              <a:rPr lang="en-GB" sz="2400" dirty="0" smtClean="0">
                <a:solidFill>
                  <a:schemeClr val="tx1"/>
                </a:solidFill>
              </a:rPr>
              <a:t>– for detachment, critical reflection, decision-making, and independent action.’</a:t>
            </a:r>
          </a:p>
          <a:p>
            <a:pPr algn="l"/>
            <a:r>
              <a:rPr lang="en-GB" sz="2400" dirty="0" smtClean="0">
                <a:solidFill>
                  <a:schemeClr val="tx1"/>
                </a:solidFill>
              </a:rPr>
              <a:t>(Page, B. (ed.) (1992) </a:t>
            </a:r>
            <a:r>
              <a:rPr lang="en-GB" sz="2400" i="1" dirty="0" smtClean="0">
                <a:solidFill>
                  <a:schemeClr val="tx1"/>
                </a:solidFill>
              </a:rPr>
              <a:t>Letting go – taking hold: a guide to independent language learning by teachers for teachers. </a:t>
            </a:r>
            <a:r>
              <a:rPr lang="en-GB" sz="2400" dirty="0" err="1" smtClean="0">
                <a:solidFill>
                  <a:schemeClr val="tx1"/>
                </a:solidFill>
              </a:rPr>
              <a:t>CiLT</a:t>
            </a:r>
            <a:r>
              <a:rPr lang="en-GB" sz="2400" dirty="0" smtClean="0">
                <a:solidFill>
                  <a:schemeClr val="tx1"/>
                </a:solidFill>
              </a:rPr>
              <a:t>)</a:t>
            </a:r>
          </a:p>
          <a:p>
            <a:pPr algn="l"/>
            <a:r>
              <a:rPr lang="en-GB" sz="2400" dirty="0" smtClean="0">
                <a:solidFill>
                  <a:schemeClr val="tx1"/>
                </a:solidFill>
              </a:rPr>
              <a:t>‘Autonomy is …. inextricably linked to individualisation in language learning.’</a:t>
            </a:r>
          </a:p>
          <a:p>
            <a:pPr algn="l"/>
            <a:r>
              <a:rPr lang="en-GB" sz="2400" dirty="0" smtClean="0">
                <a:solidFill>
                  <a:schemeClr val="tx1"/>
                </a:solidFill>
              </a:rPr>
              <a:t>(</a:t>
            </a:r>
            <a:r>
              <a:rPr lang="en-GB" sz="2400" dirty="0" err="1" smtClean="0">
                <a:solidFill>
                  <a:schemeClr val="tx1"/>
                </a:solidFill>
              </a:rPr>
              <a:t>Klapper</a:t>
            </a:r>
            <a:r>
              <a:rPr lang="en-GB" sz="2400" dirty="0" smtClean="0">
                <a:solidFill>
                  <a:schemeClr val="tx1"/>
                </a:solidFill>
              </a:rPr>
              <a:t>, B. (2006) </a:t>
            </a:r>
            <a:r>
              <a:rPr lang="en-GB" sz="2400" i="1" dirty="0" smtClean="0">
                <a:solidFill>
                  <a:schemeClr val="tx1"/>
                </a:solidFill>
              </a:rPr>
              <a:t>Understanding and developing good practice, Language teaching in higher education. </a:t>
            </a:r>
            <a:r>
              <a:rPr lang="en-GB" sz="2400" dirty="0" err="1" smtClean="0">
                <a:solidFill>
                  <a:schemeClr val="tx1"/>
                </a:solidFill>
              </a:rPr>
              <a:t>CiLT</a:t>
            </a:r>
            <a:r>
              <a:rPr lang="en-GB" sz="2400" i="1" dirty="0" smtClean="0">
                <a:solidFill>
                  <a:schemeClr val="tx1"/>
                </a:solidFill>
              </a:rPr>
              <a:t>)</a:t>
            </a:r>
            <a:endParaRPr lang="en-GB" sz="2400" dirty="0">
              <a:solidFill>
                <a:schemeClr val="tx1"/>
              </a:solidFill>
            </a:endParaRPr>
          </a:p>
        </p:txBody>
      </p:sp>
    </p:spTree>
    <p:extLst>
      <p:ext uri="{BB962C8B-B14F-4D97-AF65-F5344CB8AC3E}">
        <p14:creationId xmlns:p14="http://schemas.microsoft.com/office/powerpoint/2010/main" val="3161334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
            <a:ext cx="475252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033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24135"/>
          </a:xfrm>
        </p:spPr>
        <p:txBody>
          <a:bodyPr>
            <a:normAutofit/>
          </a:bodyPr>
          <a:lstStyle/>
          <a:p>
            <a:r>
              <a:rPr lang="en-GB" sz="3600" b="1" dirty="0" smtClean="0"/>
              <a:t>Alison Fenner</a:t>
            </a:r>
            <a:endParaRPr lang="en-GB" sz="3600" b="1" dirty="0"/>
          </a:p>
        </p:txBody>
      </p:sp>
      <p:sp>
        <p:nvSpPr>
          <p:cNvPr id="3" name="Subtitle 2"/>
          <p:cNvSpPr>
            <a:spLocks noGrp="1"/>
          </p:cNvSpPr>
          <p:nvPr>
            <p:ph type="subTitle" idx="1"/>
          </p:nvPr>
        </p:nvSpPr>
        <p:spPr>
          <a:xfrm>
            <a:off x="1371600" y="2924944"/>
            <a:ext cx="6400800" cy="2713856"/>
          </a:xfrm>
        </p:spPr>
        <p:txBody>
          <a:bodyPr/>
          <a:lstStyle/>
          <a:p>
            <a:r>
              <a:rPr lang="en-GB" b="1" dirty="0" smtClean="0">
                <a:solidFill>
                  <a:schemeClr val="tx1"/>
                </a:solidFill>
              </a:rPr>
              <a:t>j.a.fenner@reading.ac.uk</a:t>
            </a:r>
            <a:endParaRPr lang="en-GB" b="1" dirty="0">
              <a:solidFill>
                <a:schemeClr val="tx1"/>
              </a:solidFill>
            </a:endParaRPr>
          </a:p>
        </p:txBody>
      </p:sp>
    </p:spTree>
    <p:extLst>
      <p:ext uri="{BB962C8B-B14F-4D97-AF65-F5344CB8AC3E}">
        <p14:creationId xmlns:p14="http://schemas.microsoft.com/office/powerpoint/2010/main" val="136555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936103"/>
          </a:xfrm>
        </p:spPr>
        <p:txBody>
          <a:bodyPr>
            <a:normAutofit/>
          </a:bodyPr>
          <a:lstStyle/>
          <a:p>
            <a:r>
              <a:rPr lang="en-GB" sz="3600" b="1" smtClean="0"/>
              <a:t>Outline </a:t>
            </a:r>
            <a:r>
              <a:rPr lang="en-GB" sz="3600" b="1" dirty="0" smtClean="0"/>
              <a:t>of the scheme</a:t>
            </a:r>
            <a:endParaRPr lang="en-GB" sz="3600" b="1" dirty="0"/>
          </a:p>
        </p:txBody>
      </p:sp>
      <p:sp>
        <p:nvSpPr>
          <p:cNvPr id="3" name="Subtitle 2"/>
          <p:cNvSpPr>
            <a:spLocks noGrp="1"/>
          </p:cNvSpPr>
          <p:nvPr>
            <p:ph type="subTitle" idx="1"/>
          </p:nvPr>
        </p:nvSpPr>
        <p:spPr>
          <a:xfrm>
            <a:off x="827584" y="1628800"/>
            <a:ext cx="6944816" cy="4010000"/>
          </a:xfrm>
        </p:spPr>
        <p:txBody>
          <a:bodyPr>
            <a:noAutofit/>
          </a:bodyPr>
          <a:lstStyle/>
          <a:p>
            <a:pPr marL="457200" indent="-457200" algn="l">
              <a:buFont typeface="Arial" pitchFamily="34" charset="0"/>
              <a:buChar char="•"/>
            </a:pPr>
            <a:r>
              <a:rPr lang="en-GB" sz="2000" dirty="0" smtClean="0">
                <a:solidFill>
                  <a:schemeClr val="tx1"/>
                </a:solidFill>
              </a:rPr>
              <a:t>The recruitment of undergraduates achieving success on MLES (Modern Languages and European Studies) language programmes and their training as study advisors;</a:t>
            </a:r>
          </a:p>
          <a:p>
            <a:pPr marL="457200" indent="-457200" algn="l">
              <a:buFont typeface="Arial" pitchFamily="34" charset="0"/>
              <a:buChar char="•"/>
            </a:pPr>
            <a:r>
              <a:rPr lang="en-GB" sz="2000" dirty="0" smtClean="0">
                <a:solidFill>
                  <a:schemeClr val="tx1"/>
                </a:solidFill>
              </a:rPr>
              <a:t>The organisation of one-to-one coaching sessions with students from MLES and IWLP, each LLA to undertake one or two one-hour sessions a week in the Autumn and Spring terms;</a:t>
            </a:r>
          </a:p>
          <a:p>
            <a:pPr marL="457200" indent="-457200" algn="l">
              <a:buFont typeface="Arial" pitchFamily="34" charset="0"/>
              <a:buChar char="•"/>
            </a:pPr>
            <a:r>
              <a:rPr lang="en-GB" sz="2000" dirty="0" smtClean="0">
                <a:solidFill>
                  <a:schemeClr val="tx1"/>
                </a:solidFill>
              </a:rPr>
              <a:t>During those sessions, LLAs to give advice on the development of techniques for effective language  acquisition and the development of independent learning strategies.</a:t>
            </a:r>
          </a:p>
          <a:p>
            <a:pPr marL="457200" indent="-457200" algn="l">
              <a:buFont typeface="Arial" pitchFamily="34" charset="0"/>
              <a:buChar char="•"/>
            </a:pPr>
            <a:r>
              <a:rPr lang="en-GB" sz="2000" dirty="0" smtClean="0">
                <a:solidFill>
                  <a:schemeClr val="tx1"/>
                </a:solidFill>
              </a:rPr>
              <a:t>Students in MLES and IWLP to be informed of this opportunity by their tutors, through Blackboard and other publicity.</a:t>
            </a:r>
          </a:p>
          <a:p>
            <a:pPr marL="457200" indent="-457200" algn="l">
              <a:buFont typeface="Arial" pitchFamily="34" charset="0"/>
              <a:buChar char="•"/>
            </a:pPr>
            <a:endParaRPr lang="en-GB" sz="2000" dirty="0"/>
          </a:p>
        </p:txBody>
      </p:sp>
    </p:spTree>
    <p:extLst>
      <p:ext uri="{BB962C8B-B14F-4D97-AF65-F5344CB8AC3E}">
        <p14:creationId xmlns:p14="http://schemas.microsoft.com/office/powerpoint/2010/main" val="32585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9"/>
            <a:ext cx="7772400" cy="1368152"/>
          </a:xfrm>
        </p:spPr>
        <p:txBody>
          <a:bodyPr>
            <a:normAutofit fontScale="90000"/>
          </a:bodyPr>
          <a:lstStyle/>
          <a:p>
            <a:r>
              <a:rPr lang="en-GB" b="1" dirty="0" smtClean="0"/>
              <a:t>Benefits for IWLP/MLES students</a:t>
            </a:r>
            <a:endParaRPr lang="en-GB" b="1" dirty="0"/>
          </a:p>
        </p:txBody>
      </p:sp>
      <p:sp>
        <p:nvSpPr>
          <p:cNvPr id="3" name="Subtitle 2"/>
          <p:cNvSpPr>
            <a:spLocks noGrp="1"/>
          </p:cNvSpPr>
          <p:nvPr>
            <p:ph type="subTitle" idx="1"/>
          </p:nvPr>
        </p:nvSpPr>
        <p:spPr>
          <a:xfrm>
            <a:off x="899592" y="1772816"/>
            <a:ext cx="6872808" cy="3865984"/>
          </a:xfrm>
        </p:spPr>
        <p:txBody>
          <a:bodyPr>
            <a:normAutofit fontScale="92500" lnSpcReduction="10000"/>
          </a:bodyPr>
          <a:lstStyle/>
          <a:p>
            <a:pPr marL="457200" indent="-457200" algn="l">
              <a:buFont typeface="Arial" pitchFamily="34" charset="0"/>
              <a:buChar char="•"/>
            </a:pPr>
            <a:r>
              <a:rPr lang="en-GB" sz="2400" dirty="0" smtClean="0">
                <a:solidFill>
                  <a:schemeClr val="tx1"/>
                </a:solidFill>
              </a:rPr>
              <a:t>To develop effective self-evaluation and the ability to  work autonomously;</a:t>
            </a:r>
          </a:p>
          <a:p>
            <a:pPr marL="457200" indent="-457200" algn="l">
              <a:buFont typeface="Arial" pitchFamily="34" charset="0"/>
              <a:buChar char="•"/>
            </a:pPr>
            <a:r>
              <a:rPr lang="en-GB" sz="2400" dirty="0" smtClean="0">
                <a:solidFill>
                  <a:schemeClr val="tx1"/>
                </a:solidFill>
              </a:rPr>
              <a:t>To reflect on personal learning styles;</a:t>
            </a:r>
          </a:p>
          <a:p>
            <a:pPr marL="457200" indent="-457200" algn="l">
              <a:buFont typeface="Arial" pitchFamily="34" charset="0"/>
              <a:buChar char="•"/>
            </a:pPr>
            <a:r>
              <a:rPr lang="en-GB" sz="2400" dirty="0" smtClean="0">
                <a:solidFill>
                  <a:schemeClr val="tx1"/>
                </a:solidFill>
              </a:rPr>
              <a:t>To analyse language performance and identify needs;</a:t>
            </a:r>
          </a:p>
          <a:p>
            <a:pPr marL="457200" indent="-457200" algn="l">
              <a:buFont typeface="Arial" pitchFamily="34" charset="0"/>
              <a:buChar char="•"/>
            </a:pPr>
            <a:r>
              <a:rPr lang="en-GB" sz="2400" dirty="0" smtClean="0">
                <a:solidFill>
                  <a:schemeClr val="tx1"/>
                </a:solidFill>
              </a:rPr>
              <a:t>To discuss practical strategies and activities which can be carried out independently;</a:t>
            </a:r>
          </a:p>
          <a:p>
            <a:pPr marL="457200" indent="-457200" algn="l">
              <a:buFont typeface="Arial" pitchFamily="34" charset="0"/>
              <a:buChar char="•"/>
            </a:pPr>
            <a:r>
              <a:rPr lang="en-GB" sz="2400" dirty="0" smtClean="0">
                <a:solidFill>
                  <a:schemeClr val="tx1"/>
                </a:solidFill>
              </a:rPr>
              <a:t>To consider effective time management;</a:t>
            </a:r>
          </a:p>
          <a:p>
            <a:pPr marL="457200" indent="-457200" algn="l">
              <a:buFont typeface="Arial" pitchFamily="34" charset="0"/>
              <a:buChar char="•"/>
            </a:pPr>
            <a:r>
              <a:rPr lang="en-GB" sz="2400" dirty="0" smtClean="0">
                <a:solidFill>
                  <a:schemeClr val="tx1"/>
                </a:solidFill>
              </a:rPr>
              <a:t>To set achievable long-term and short-term goals</a:t>
            </a:r>
            <a:r>
              <a:rPr lang="en-GB" sz="2400" dirty="0">
                <a:solidFill>
                  <a:schemeClr val="tx1"/>
                </a:solidFill>
              </a:rPr>
              <a:t>;</a:t>
            </a:r>
            <a:endParaRPr lang="en-GB" sz="2400" dirty="0" smtClean="0">
              <a:solidFill>
                <a:schemeClr val="tx1"/>
              </a:solidFill>
            </a:endParaRPr>
          </a:p>
          <a:p>
            <a:pPr marL="457200" indent="-457200" algn="l">
              <a:buFont typeface="Arial" pitchFamily="34" charset="0"/>
              <a:buChar char="•"/>
            </a:pPr>
            <a:r>
              <a:rPr lang="en-GB" sz="2400" dirty="0" smtClean="0">
                <a:solidFill>
                  <a:schemeClr val="tx1"/>
                </a:solidFill>
              </a:rPr>
              <a:t>To receive support and encouragement from their peers in the continued dialogue of follow-up sessions in which progress will be monitored.</a:t>
            </a:r>
          </a:p>
          <a:p>
            <a:pPr marL="457200" indent="-457200" algn="l">
              <a:buFont typeface="Arial" pitchFamily="34" charset="0"/>
              <a:buChar char="•"/>
            </a:pPr>
            <a:endParaRPr lang="en-GB" sz="2800" dirty="0" smtClean="0"/>
          </a:p>
          <a:p>
            <a:pPr marL="457200" indent="-457200" algn="l">
              <a:buFont typeface="Arial" pitchFamily="34" charset="0"/>
              <a:buChar char="•"/>
            </a:pPr>
            <a:endParaRPr lang="en-GB" sz="2800" dirty="0"/>
          </a:p>
        </p:txBody>
      </p:sp>
    </p:spTree>
    <p:extLst>
      <p:ext uri="{BB962C8B-B14F-4D97-AF65-F5344CB8AC3E}">
        <p14:creationId xmlns:p14="http://schemas.microsoft.com/office/powerpoint/2010/main" val="307668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224135"/>
          </a:xfrm>
        </p:spPr>
        <p:txBody>
          <a:bodyPr>
            <a:normAutofit fontScale="90000"/>
          </a:bodyPr>
          <a:lstStyle/>
          <a:p>
            <a:r>
              <a:rPr lang="en-GB" b="1" dirty="0" smtClean="0"/>
              <a:t>Benefits for Language Learning Advisors</a:t>
            </a:r>
            <a:endParaRPr lang="en-GB" b="1" dirty="0"/>
          </a:p>
        </p:txBody>
      </p:sp>
      <p:sp>
        <p:nvSpPr>
          <p:cNvPr id="3" name="Subtitle 2"/>
          <p:cNvSpPr>
            <a:spLocks noGrp="1"/>
          </p:cNvSpPr>
          <p:nvPr>
            <p:ph type="subTitle" idx="1"/>
          </p:nvPr>
        </p:nvSpPr>
        <p:spPr>
          <a:xfrm>
            <a:off x="1371600" y="1988840"/>
            <a:ext cx="6400800" cy="3649960"/>
          </a:xfrm>
        </p:spPr>
        <p:txBody>
          <a:bodyPr>
            <a:normAutofit/>
          </a:bodyPr>
          <a:lstStyle/>
          <a:p>
            <a:pPr marL="342900" indent="-342900" algn="l">
              <a:buFont typeface="Arial" pitchFamily="34" charset="0"/>
              <a:buChar char="•"/>
            </a:pPr>
            <a:r>
              <a:rPr lang="en-GB" sz="2800" dirty="0" smtClean="0">
                <a:solidFill>
                  <a:schemeClr val="tx1"/>
                </a:solidFill>
              </a:rPr>
              <a:t>To develop valuable coaching skills which will enhance their employability;</a:t>
            </a:r>
          </a:p>
          <a:p>
            <a:pPr marL="342900" indent="-342900" algn="l">
              <a:buFont typeface="Arial" pitchFamily="34" charset="0"/>
              <a:buChar char="•"/>
            </a:pPr>
            <a:r>
              <a:rPr lang="en-GB" sz="2800" dirty="0" smtClean="0">
                <a:solidFill>
                  <a:schemeClr val="tx1"/>
                </a:solidFill>
              </a:rPr>
              <a:t>To reflect on their own learning strategies;</a:t>
            </a:r>
          </a:p>
          <a:p>
            <a:pPr marL="342900" indent="-342900" algn="l">
              <a:buFont typeface="Arial" pitchFamily="34" charset="0"/>
              <a:buChar char="•"/>
            </a:pPr>
            <a:r>
              <a:rPr lang="en-GB" sz="2800" dirty="0" smtClean="0">
                <a:solidFill>
                  <a:schemeClr val="tx1"/>
                </a:solidFill>
              </a:rPr>
              <a:t>Scheme to be eligible for RED award credit.</a:t>
            </a:r>
            <a:endParaRPr lang="en-GB" sz="2800" dirty="0">
              <a:solidFill>
                <a:schemeClr val="tx1"/>
              </a:solidFill>
            </a:endParaRPr>
          </a:p>
        </p:txBody>
      </p:sp>
    </p:spTree>
    <p:extLst>
      <p:ext uri="{BB962C8B-B14F-4D97-AF65-F5344CB8AC3E}">
        <p14:creationId xmlns:p14="http://schemas.microsoft.com/office/powerpoint/2010/main" val="34873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
            <a:ext cx="475252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37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2232248"/>
          </a:xfrm>
        </p:spPr>
        <p:txBody>
          <a:bodyPr/>
          <a:lstStyle/>
          <a:p>
            <a:r>
              <a:rPr lang="en-GB" b="1" dirty="0" smtClean="0">
                <a:solidFill>
                  <a:srgbClr val="0070C0"/>
                </a:solidFill>
              </a:rPr>
              <a:t>Language Learning Advisor response</a:t>
            </a:r>
            <a:endParaRPr lang="en-GB" b="1" dirty="0">
              <a:solidFill>
                <a:srgbClr val="0070C0"/>
              </a:solidFill>
            </a:endParaRPr>
          </a:p>
        </p:txBody>
      </p:sp>
      <p:sp>
        <p:nvSpPr>
          <p:cNvPr id="3" name="Subtitle 2"/>
          <p:cNvSpPr>
            <a:spLocks noGrp="1"/>
          </p:cNvSpPr>
          <p:nvPr>
            <p:ph type="subTitle" idx="1"/>
          </p:nvPr>
        </p:nvSpPr>
        <p:spPr>
          <a:xfrm>
            <a:off x="1371600" y="2492896"/>
            <a:ext cx="6400800" cy="3145904"/>
          </a:xfrm>
        </p:spPr>
        <p:txBody>
          <a:bodyPr/>
          <a:lstStyle/>
          <a:p>
            <a:endParaRPr lang="en-GB" dirty="0"/>
          </a:p>
        </p:txBody>
      </p:sp>
    </p:spTree>
    <p:extLst>
      <p:ext uri="{BB962C8B-B14F-4D97-AF65-F5344CB8AC3E}">
        <p14:creationId xmlns:p14="http://schemas.microsoft.com/office/powerpoint/2010/main" val="11727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440159"/>
          </a:xfrm>
        </p:spPr>
        <p:txBody>
          <a:bodyPr>
            <a:normAutofit/>
          </a:bodyPr>
          <a:lstStyle/>
          <a:p>
            <a:r>
              <a:rPr lang="en-GB" sz="3600" dirty="0" smtClean="0">
                <a:solidFill>
                  <a:schemeClr val="accent1"/>
                </a:solidFill>
              </a:rPr>
              <a:t>Why did you decide to become a Language learning Advisor?</a:t>
            </a:r>
            <a:endParaRPr lang="en-GB" sz="3600" dirty="0">
              <a:solidFill>
                <a:schemeClr val="accent1"/>
              </a:solidFill>
            </a:endParaRPr>
          </a:p>
        </p:txBody>
      </p:sp>
      <p:sp>
        <p:nvSpPr>
          <p:cNvPr id="3" name="Subtitle 2"/>
          <p:cNvSpPr>
            <a:spLocks noGrp="1"/>
          </p:cNvSpPr>
          <p:nvPr>
            <p:ph type="subTitle" idx="1"/>
          </p:nvPr>
        </p:nvSpPr>
        <p:spPr>
          <a:xfrm>
            <a:off x="1043608" y="2420888"/>
            <a:ext cx="7056784" cy="3456384"/>
          </a:xfrm>
        </p:spPr>
        <p:txBody>
          <a:bodyPr>
            <a:normAutofit/>
          </a:bodyPr>
          <a:lstStyle/>
          <a:p>
            <a:pPr marL="342900" indent="-342900" algn="l">
              <a:buFont typeface="Arial" panose="020B0604020202020204" pitchFamily="34" charset="0"/>
              <a:buChar char="•"/>
            </a:pPr>
            <a:r>
              <a:rPr lang="en-GB" sz="2400" dirty="0" smtClean="0">
                <a:solidFill>
                  <a:schemeClr val="tx1"/>
                </a:solidFill>
              </a:rPr>
              <a:t>I have a passion for languages so I wanted to help others who were starting to learn a language. </a:t>
            </a:r>
            <a:r>
              <a:rPr lang="en-GB" sz="2400" i="1" dirty="0" smtClean="0">
                <a:solidFill>
                  <a:schemeClr val="tx1"/>
                </a:solidFill>
              </a:rPr>
              <a:t>(V.H.)</a:t>
            </a:r>
            <a:endParaRPr lang="en-GB" sz="2400" dirty="0" smtClean="0">
              <a:solidFill>
                <a:schemeClr val="tx1"/>
              </a:solidFill>
            </a:endParaRPr>
          </a:p>
          <a:p>
            <a:pPr marL="342900" indent="-342900" algn="l">
              <a:buFont typeface="Arial" panose="020B0604020202020204" pitchFamily="34" charset="0"/>
              <a:buChar char="•"/>
            </a:pPr>
            <a:r>
              <a:rPr lang="en-GB" sz="2400" dirty="0" smtClean="0">
                <a:solidFill>
                  <a:schemeClr val="tx1"/>
                </a:solidFill>
              </a:rPr>
              <a:t>It sounded like an interesting scheme, helpful for me and another student, good to put on my c.v. </a:t>
            </a:r>
            <a:r>
              <a:rPr lang="en-GB" sz="2400" i="1" dirty="0" smtClean="0">
                <a:solidFill>
                  <a:schemeClr val="tx1"/>
                </a:solidFill>
              </a:rPr>
              <a:t>(B.B.)</a:t>
            </a:r>
            <a:endParaRPr lang="en-GB" sz="2400" dirty="0" smtClean="0">
              <a:solidFill>
                <a:schemeClr val="tx1"/>
              </a:solidFill>
            </a:endParaRPr>
          </a:p>
          <a:p>
            <a:pPr marL="342900" indent="-342900" algn="l">
              <a:buFont typeface="Arial" panose="020B0604020202020204" pitchFamily="34" charset="0"/>
              <a:buChar char="•"/>
            </a:pPr>
            <a:r>
              <a:rPr lang="en-GB" sz="2400" dirty="0" smtClean="0">
                <a:solidFill>
                  <a:schemeClr val="tx1"/>
                </a:solidFill>
              </a:rPr>
              <a:t>I really enjoyed the module Introduction to Language Teaching. I really wanted to share the knowledge I gained through this course. </a:t>
            </a:r>
            <a:r>
              <a:rPr lang="en-GB" sz="2400" i="1" dirty="0" smtClean="0">
                <a:solidFill>
                  <a:schemeClr val="tx1"/>
                </a:solidFill>
              </a:rPr>
              <a:t>(P.W.)</a:t>
            </a:r>
            <a:endParaRPr lang="en-GB" sz="2400" i="1" dirty="0">
              <a:solidFill>
                <a:schemeClr val="tx1"/>
              </a:solidFill>
            </a:endParaRPr>
          </a:p>
        </p:txBody>
      </p:sp>
    </p:spTree>
    <p:extLst>
      <p:ext uri="{BB962C8B-B14F-4D97-AF65-F5344CB8AC3E}">
        <p14:creationId xmlns:p14="http://schemas.microsoft.com/office/powerpoint/2010/main" val="425299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1661</Words>
  <Application>Microsoft Office PowerPoint</Application>
  <PresentationFormat>On-screen Show (4:3)</PresentationFormat>
  <Paragraphs>101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Language Learning Advisor Scheme</vt:lpstr>
      <vt:lpstr>Aims of the scheme</vt:lpstr>
      <vt:lpstr>Autonomy and individualisation</vt:lpstr>
      <vt:lpstr>Outline of the scheme</vt:lpstr>
      <vt:lpstr>Benefits for IWLP/MLES students</vt:lpstr>
      <vt:lpstr>Benefits for Language Learning Advisors</vt:lpstr>
      <vt:lpstr>PowerPoint Presentation</vt:lpstr>
      <vt:lpstr>Language Learning Advisor response</vt:lpstr>
      <vt:lpstr>Why did you decide to become a Language learning Advisor?</vt:lpstr>
      <vt:lpstr>What did you gain from your participation in the scheme?</vt:lpstr>
      <vt:lpstr>PowerPoint Presentation</vt:lpstr>
      <vt:lpstr>What did your students gain, in your view?</vt:lpstr>
      <vt:lpstr>PowerPoint Presentation</vt:lpstr>
      <vt:lpstr>I found being an LLA a rewarding experience</vt:lpstr>
      <vt:lpstr>Being an LLA has been a useful addition to my c.v. and has enhanced my employability</vt:lpstr>
      <vt:lpstr>Student response</vt:lpstr>
      <vt:lpstr>Why did you decide to consult a Language Learning Advisor?</vt:lpstr>
      <vt:lpstr>What was discussed at the first appointment?</vt:lpstr>
      <vt:lpstr>Which activities were suggested by your Advisor and subsequently undertaken by you independently?</vt:lpstr>
      <vt:lpstr>Did you find the Language learning Advisor scheme helpful?   Do you have any suggestions for improving the scheme?</vt:lpstr>
      <vt:lpstr>PowerPoint Presentation</vt:lpstr>
      <vt:lpstr>A bit weird………..</vt:lpstr>
      <vt:lpstr>I found my Language Learning Advisor supportive and helpful</vt:lpstr>
      <vt:lpstr>My advisor helped me to develop useful language learning techniques</vt:lpstr>
      <vt:lpstr>I feel more capable of directing my study effectively when working independently</vt:lpstr>
      <vt:lpstr>Working with my Advisor helped me to feel more confident in my language class</vt:lpstr>
      <vt:lpstr>My improved language skills have helped me to feel more confident about visiting/working abroad</vt:lpstr>
      <vt:lpstr>The way forward</vt:lpstr>
      <vt:lpstr>ENABLING STUDENTS TO TAKE CHARGE!</vt:lpstr>
      <vt:lpstr>PowerPoint Presentation</vt:lpstr>
      <vt:lpstr>Alison Fenner</vt:lpstr>
    </vt:vector>
  </TitlesOfParts>
  <Company>The 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Learning Advisor Scheme</dc:title>
  <dc:creator>June A. Fenner</dc:creator>
  <cp:lastModifiedBy>Nash S.</cp:lastModifiedBy>
  <cp:revision>111</cp:revision>
  <cp:lastPrinted>2013-06-03T14:32:03Z</cp:lastPrinted>
  <dcterms:created xsi:type="dcterms:W3CDTF">2013-05-17T11:18:27Z</dcterms:created>
  <dcterms:modified xsi:type="dcterms:W3CDTF">2014-07-17T08:06:58Z</dcterms:modified>
</cp:coreProperties>
</file>